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01" r:id="rId4"/>
    <p:sldId id="264" r:id="rId5"/>
    <p:sldId id="302" r:id="rId6"/>
    <p:sldId id="305" r:id="rId7"/>
    <p:sldId id="306" r:id="rId8"/>
    <p:sldId id="307" r:id="rId9"/>
    <p:sldId id="308" r:id="rId10"/>
    <p:sldId id="313" r:id="rId11"/>
    <p:sldId id="312" r:id="rId12"/>
    <p:sldId id="311" r:id="rId13"/>
    <p:sldId id="303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B10BD-B2D2-458D-BE56-B71ED0322AA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D52F42-C31D-4889-B8A6-202BBF3E66CA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/>
            <a:t>Gross Domestic Product (GDP): </a:t>
          </a:r>
          <a:r>
            <a:rPr lang="en-US" i="1"/>
            <a:t>Expenditures made “by and on behalf of” Latinos</a:t>
          </a:r>
        </a:p>
      </dgm:t>
    </dgm:pt>
    <dgm:pt modelId="{A18958F2-F5AD-44FF-AC99-0DB20A86FB1E}" type="parTrans" cxnId="{267F7008-1A7A-42E8-8686-6D3FBD5EEF08}">
      <dgm:prSet/>
      <dgm:spPr/>
      <dgm:t>
        <a:bodyPr/>
        <a:lstStyle/>
        <a:p>
          <a:endParaRPr lang="en-US"/>
        </a:p>
      </dgm:t>
    </dgm:pt>
    <dgm:pt modelId="{697229B9-45F3-4C1C-84D4-407974D98455}" type="sibTrans" cxnId="{267F7008-1A7A-42E8-8686-6D3FBD5EEF08}">
      <dgm:prSet/>
      <dgm:spPr/>
      <dgm:t>
        <a:bodyPr/>
        <a:lstStyle/>
        <a:p>
          <a:endParaRPr lang="en-US"/>
        </a:p>
      </dgm:t>
    </dgm:pt>
    <dgm:pt modelId="{55386012-F0A4-4DCD-A5E1-0C558A7ACDFB}">
      <dgm:prSet/>
      <dgm:spPr>
        <a:solidFill>
          <a:srgbClr val="C00000"/>
        </a:solidFill>
      </dgm:spPr>
      <dgm:t>
        <a:bodyPr/>
        <a:lstStyle/>
        <a:p>
          <a:r>
            <a:rPr lang="en-US" b="1"/>
            <a:t>Gross Domestic Income (GDI): </a:t>
          </a:r>
        </a:p>
        <a:p>
          <a:r>
            <a:rPr lang="en-US" i="1"/>
            <a:t>Income earned from the productive activities of Latinos</a:t>
          </a:r>
        </a:p>
      </dgm:t>
    </dgm:pt>
    <dgm:pt modelId="{9B8C8475-3900-4697-ADE1-75E1F0C2D836}" type="parTrans" cxnId="{706DAC95-52C8-4B6E-999B-81E60B489722}">
      <dgm:prSet/>
      <dgm:spPr/>
      <dgm:t>
        <a:bodyPr/>
        <a:lstStyle/>
        <a:p>
          <a:endParaRPr lang="en-US"/>
        </a:p>
      </dgm:t>
    </dgm:pt>
    <dgm:pt modelId="{4052F966-A85A-4FA5-AE92-3363B039AE5F}" type="sibTrans" cxnId="{706DAC95-52C8-4B6E-999B-81E60B489722}">
      <dgm:prSet/>
      <dgm:spPr/>
      <dgm:t>
        <a:bodyPr/>
        <a:lstStyle/>
        <a:p>
          <a:endParaRPr lang="en-US"/>
        </a:p>
      </dgm:t>
    </dgm:pt>
    <dgm:pt modelId="{7D180506-AC9F-45DD-86EF-F1D33C08DC54}">
      <dgm:prSet/>
      <dgm:spPr>
        <a:solidFill>
          <a:srgbClr val="002060"/>
        </a:solidFill>
      </dgm:spPr>
      <dgm:t>
        <a:bodyPr/>
        <a:lstStyle/>
        <a:p>
          <a:r>
            <a:rPr lang="en-US" b="1"/>
            <a:t>Latino Purchasing Power (LPP): </a:t>
          </a:r>
        </a:p>
        <a:p>
          <a:r>
            <a:rPr lang="en-US" i="1"/>
            <a:t>Combined ability of Latinos to purchase goods and services</a:t>
          </a:r>
        </a:p>
      </dgm:t>
    </dgm:pt>
    <dgm:pt modelId="{F36800FB-3728-433F-90D2-B06A372C4D46}" type="parTrans" cxnId="{EB93F8CA-5DE0-48B9-AD13-3B27FC69CC78}">
      <dgm:prSet/>
      <dgm:spPr/>
      <dgm:t>
        <a:bodyPr/>
        <a:lstStyle/>
        <a:p>
          <a:endParaRPr lang="en-US"/>
        </a:p>
      </dgm:t>
    </dgm:pt>
    <dgm:pt modelId="{4B25AAF4-85CF-41B6-AF83-39081C212E4D}" type="sibTrans" cxnId="{EB93F8CA-5DE0-48B9-AD13-3B27FC69CC78}">
      <dgm:prSet/>
      <dgm:spPr/>
      <dgm:t>
        <a:bodyPr/>
        <a:lstStyle/>
        <a:p>
          <a:endParaRPr lang="en-US"/>
        </a:p>
      </dgm:t>
    </dgm:pt>
    <dgm:pt modelId="{88287094-CD4F-214E-B6CA-6FE4C8F0BECA}" type="pres">
      <dgm:prSet presAssocID="{0C4B10BD-B2D2-458D-BE56-B71ED0322AA3}" presName="linear" presStyleCnt="0">
        <dgm:presLayoutVars>
          <dgm:animLvl val="lvl"/>
          <dgm:resizeHandles val="exact"/>
        </dgm:presLayoutVars>
      </dgm:prSet>
      <dgm:spPr/>
    </dgm:pt>
    <dgm:pt modelId="{80A4CBE9-5258-B44E-9B69-089DA0F88368}" type="pres">
      <dgm:prSet presAssocID="{EAD52F42-C31D-4889-B8A6-202BBF3E66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7E20B0-0B12-794A-BD78-8509CF1C3496}" type="pres">
      <dgm:prSet presAssocID="{697229B9-45F3-4C1C-84D4-407974D98455}" presName="spacer" presStyleCnt="0"/>
      <dgm:spPr/>
    </dgm:pt>
    <dgm:pt modelId="{63ED07C2-CB13-7148-8ABC-0A38620DEFE2}" type="pres">
      <dgm:prSet presAssocID="{55386012-F0A4-4DCD-A5E1-0C558A7ACD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4702F2-77C2-E647-BDFD-8BEB6C6CDF95}" type="pres">
      <dgm:prSet presAssocID="{4052F966-A85A-4FA5-AE92-3363B039AE5F}" presName="spacer" presStyleCnt="0"/>
      <dgm:spPr/>
    </dgm:pt>
    <dgm:pt modelId="{6A547B8F-19C9-814C-BA9F-95A7A296233A}" type="pres">
      <dgm:prSet presAssocID="{7D180506-AC9F-45DD-86EF-F1D33C08DC5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67F7008-1A7A-42E8-8686-6D3FBD5EEF08}" srcId="{0C4B10BD-B2D2-458D-BE56-B71ED0322AA3}" destId="{EAD52F42-C31D-4889-B8A6-202BBF3E66CA}" srcOrd="0" destOrd="0" parTransId="{A18958F2-F5AD-44FF-AC99-0DB20A86FB1E}" sibTransId="{697229B9-45F3-4C1C-84D4-407974D98455}"/>
    <dgm:cxn modelId="{706DAC95-52C8-4B6E-999B-81E60B489722}" srcId="{0C4B10BD-B2D2-458D-BE56-B71ED0322AA3}" destId="{55386012-F0A4-4DCD-A5E1-0C558A7ACDFB}" srcOrd="1" destOrd="0" parTransId="{9B8C8475-3900-4697-ADE1-75E1F0C2D836}" sibTransId="{4052F966-A85A-4FA5-AE92-3363B039AE5F}"/>
    <dgm:cxn modelId="{F4B564A4-58FC-D043-89EF-92EFD5E714C4}" type="presOf" srcId="{55386012-F0A4-4DCD-A5E1-0C558A7ACDFB}" destId="{63ED07C2-CB13-7148-8ABC-0A38620DEFE2}" srcOrd="0" destOrd="0" presId="urn:microsoft.com/office/officeart/2005/8/layout/vList2"/>
    <dgm:cxn modelId="{9A817AB4-81D4-644B-ADBD-C99575A0891B}" type="presOf" srcId="{7D180506-AC9F-45DD-86EF-F1D33C08DC54}" destId="{6A547B8F-19C9-814C-BA9F-95A7A296233A}" srcOrd="0" destOrd="0" presId="urn:microsoft.com/office/officeart/2005/8/layout/vList2"/>
    <dgm:cxn modelId="{EB93F8CA-5DE0-48B9-AD13-3B27FC69CC78}" srcId="{0C4B10BD-B2D2-458D-BE56-B71ED0322AA3}" destId="{7D180506-AC9F-45DD-86EF-F1D33C08DC54}" srcOrd="2" destOrd="0" parTransId="{F36800FB-3728-433F-90D2-B06A372C4D46}" sibTransId="{4B25AAF4-85CF-41B6-AF83-39081C212E4D}"/>
    <dgm:cxn modelId="{1E0D19CF-730C-9D4E-88AC-ADB63F8BD2C1}" type="presOf" srcId="{EAD52F42-C31D-4889-B8A6-202BBF3E66CA}" destId="{80A4CBE9-5258-B44E-9B69-089DA0F88368}" srcOrd="0" destOrd="0" presId="urn:microsoft.com/office/officeart/2005/8/layout/vList2"/>
    <dgm:cxn modelId="{4ED1E7ED-2785-2749-9B1E-386FC69055F1}" type="presOf" srcId="{0C4B10BD-B2D2-458D-BE56-B71ED0322AA3}" destId="{88287094-CD4F-214E-B6CA-6FE4C8F0BECA}" srcOrd="0" destOrd="0" presId="urn:microsoft.com/office/officeart/2005/8/layout/vList2"/>
    <dgm:cxn modelId="{54CB3AF9-2B0C-0848-B20C-29C58B85C4D2}" type="presParOf" srcId="{88287094-CD4F-214E-B6CA-6FE4C8F0BECA}" destId="{80A4CBE9-5258-B44E-9B69-089DA0F88368}" srcOrd="0" destOrd="0" presId="urn:microsoft.com/office/officeart/2005/8/layout/vList2"/>
    <dgm:cxn modelId="{69947286-EC92-394D-9084-EAEEDD67E44D}" type="presParOf" srcId="{88287094-CD4F-214E-B6CA-6FE4C8F0BECA}" destId="{877E20B0-0B12-794A-BD78-8509CF1C3496}" srcOrd="1" destOrd="0" presId="urn:microsoft.com/office/officeart/2005/8/layout/vList2"/>
    <dgm:cxn modelId="{B41F03A4-9133-CE42-BDE5-060A51A189C6}" type="presParOf" srcId="{88287094-CD4F-214E-B6CA-6FE4C8F0BECA}" destId="{63ED07C2-CB13-7148-8ABC-0A38620DEFE2}" srcOrd="2" destOrd="0" presId="urn:microsoft.com/office/officeart/2005/8/layout/vList2"/>
    <dgm:cxn modelId="{1B71377E-61BE-364A-97F7-C0D192D80D2E}" type="presParOf" srcId="{88287094-CD4F-214E-B6CA-6FE4C8F0BECA}" destId="{FB4702F2-77C2-E647-BDFD-8BEB6C6CDF95}" srcOrd="3" destOrd="0" presId="urn:microsoft.com/office/officeart/2005/8/layout/vList2"/>
    <dgm:cxn modelId="{B2E8F111-B94C-1C46-9796-3ABD8592B52D}" type="presParOf" srcId="{88287094-CD4F-214E-B6CA-6FE4C8F0BECA}" destId="{6A547B8F-19C9-814C-BA9F-95A7A29623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4CBE9-5258-B44E-9B69-089DA0F88368}">
      <dsp:nvSpPr>
        <dsp:cNvPr id="0" name=""/>
        <dsp:cNvSpPr/>
      </dsp:nvSpPr>
      <dsp:spPr>
        <a:xfrm>
          <a:off x="0" y="48042"/>
          <a:ext cx="6666833" cy="1732185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Gross Domestic Product (GDP): </a:t>
          </a:r>
          <a:r>
            <a:rPr lang="en-US" sz="2800" i="1" kern="1200"/>
            <a:t>Expenditures made “by and on behalf of” Latinos</a:t>
          </a:r>
        </a:p>
      </dsp:txBody>
      <dsp:txXfrm>
        <a:off x="84558" y="132600"/>
        <a:ext cx="6497717" cy="1563069"/>
      </dsp:txXfrm>
    </dsp:sp>
    <dsp:sp modelId="{63ED07C2-CB13-7148-8ABC-0A38620DEFE2}">
      <dsp:nvSpPr>
        <dsp:cNvPr id="0" name=""/>
        <dsp:cNvSpPr/>
      </dsp:nvSpPr>
      <dsp:spPr>
        <a:xfrm>
          <a:off x="0" y="1860867"/>
          <a:ext cx="6666833" cy="1732185"/>
        </a:xfrm>
        <a:prstGeom prst="round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Gross Domestic Income (GDI):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/>
            <a:t>Income earned from the productive activities of Latinos</a:t>
          </a:r>
        </a:p>
      </dsp:txBody>
      <dsp:txXfrm>
        <a:off x="84558" y="1945425"/>
        <a:ext cx="6497717" cy="1563069"/>
      </dsp:txXfrm>
    </dsp:sp>
    <dsp:sp modelId="{6A547B8F-19C9-814C-BA9F-95A7A296233A}">
      <dsp:nvSpPr>
        <dsp:cNvPr id="0" name=""/>
        <dsp:cNvSpPr/>
      </dsp:nvSpPr>
      <dsp:spPr>
        <a:xfrm>
          <a:off x="0" y="3673692"/>
          <a:ext cx="6666833" cy="1732185"/>
        </a:xfrm>
        <a:prstGeom prst="round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Latino Purchasing Power (LPP):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/>
            <a:t>Combined ability of Latinos to purchase goods and services</a:t>
          </a:r>
        </a:p>
      </dsp:txBody>
      <dsp:txXfrm>
        <a:off x="84558" y="3758250"/>
        <a:ext cx="6497717" cy="1563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DF7B-58B2-4966-8B27-4DBD8D0C9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235E8-2C4C-4FAA-B787-04DA97020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55F4A-C6F6-4F24-855B-3E139976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9E4A-47D9-4AE0-B158-597F861E458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6E762-74B8-4922-B48E-5D4D8A66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6DED-DC82-42F4-9B02-64C943A1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0376-D179-4AAF-8677-2753B1B5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7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DB932-84E5-429C-B3C8-13C028E1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01F53-E1F4-4047-B46B-BCBF5FE2D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E548A-73F6-4241-B528-D8410F76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9E4A-47D9-4AE0-B158-597F861E458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36EE1-0F82-44C0-8D7F-CA8258B1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2320-9C19-4CD3-9CF9-BE1F7EC0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0376-D179-4AAF-8677-2753B1B5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8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5EB522-3B5E-4C95-9F99-8C43BD7D1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652B3-FAD5-4E5F-99AC-ACA6B4A2E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DF2B6-A10F-482F-830C-5577A1AA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9E4A-47D9-4AE0-B158-597F861E458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72562-D1B9-472D-9029-D2938A18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C0A0-BD98-4224-950B-D8955A78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0376-D179-4AAF-8677-2753B1B5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9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898B-E285-4163-8456-D87D76AE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DAB68-5E42-4A3A-A947-666D23734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84109-DACE-4D07-BA7A-AD8F41796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9E4A-47D9-4AE0-B158-597F861E458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F440C-0540-4F66-873E-518605EFA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9D9CF-A530-4555-B583-6F29D8F7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0376-D179-4AAF-8677-2753B1B5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B326-6493-4220-8206-279509AA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663A8-6AD8-4BEB-8C19-1CD93A980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80AF6-396E-4529-9C14-349B0877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9E4A-47D9-4AE0-B158-597F861E458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68395-3737-484D-8FFF-225C33BA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4E256-8D48-485C-ACE1-0E46E74B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0376-D179-4AAF-8677-2753B1B5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5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C110-F170-4223-9B67-10ED55C8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7D8B2-1EF7-4784-B94D-C0F43DFF7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D390C-884D-4AF0-9D2B-D25588DCC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A9E7F-53DE-470C-AF55-22AC0201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9E4A-47D9-4AE0-B158-597F861E458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8C31A-CF2D-4A09-8796-9B47C6B5D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6334E-9CF5-4435-A206-02C31C2C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0376-D179-4AAF-8677-2753B1B5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4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756F-D46E-4A04-BD04-FB5CD62A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5B62-28A1-41B6-81EC-7ED47A1DF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333C1-FF76-4358-A53B-E2EAD4BAF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B49A6-B42F-436A-AA89-F1BF40BC7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30CDB-40A0-4D4E-B3BE-DA100127D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F904C-44AB-4416-BB2F-576685AC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9E4A-47D9-4AE0-B158-597F861E458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011EA-6564-40E2-9793-EA21ED24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9208D-3368-4A27-BB20-5B4500D5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0376-D179-4AAF-8677-2753B1B5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1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8263D-8384-4E0D-A54E-2412B9E0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B4E9CD-B000-4FF4-8B72-9F6145D4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9E4A-47D9-4AE0-B158-597F861E458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81E34-F00B-4588-AAE4-99234C07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D5A33-0902-4BC5-925D-5AC3CB9E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0376-D179-4AAF-8677-2753B1B5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0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48FC9-914D-45D4-9D69-E1136051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9E4A-47D9-4AE0-B158-597F861E458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DAA3AC-BD19-496F-9EE9-302D2A79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A1CD3-D645-4656-BE84-B47D8DFF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0376-D179-4AAF-8677-2753B1B5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FD72-FCD3-4E0A-A255-66C580B5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5E31-CEB6-43F9-B91E-B4113DBB2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66DC7-5830-4A96-B5C6-77730B3A4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5AF54-46E5-4802-8DED-4D6050B0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9E4A-47D9-4AE0-B158-597F861E458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5C430-B73D-407C-AA0B-5BD4322B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E2AA4-0BE2-4B52-BD14-F48E32C6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0376-D179-4AAF-8677-2753B1B5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4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C6F4-5451-489F-917F-EE93DED7E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F4E1C5-94B3-4FFE-8E7E-73B150CEE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A195E-0D20-47A4-9DCF-396270972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BB760-12DB-4989-A415-2F1ED67ED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9E4A-47D9-4AE0-B158-597F861E458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7CC7C-D857-46C8-B58A-80789806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7C49D-0819-4DF9-8C66-8B036C00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0376-D179-4AAF-8677-2753B1B5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571617-4F95-48CB-BA8F-1729C593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DE589-CB73-4C4C-8770-2FC080A63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7C7C0-90CD-4847-A384-0378A1DCC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49E4A-47D9-4AE0-B158-597F861E458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8F6C6-8004-4E93-854D-538473A79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6DD74-3D8E-46E6-8781-A0EE72864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80376-D179-4AAF-8677-2753B1B5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4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0E8B-65DD-A6D4-C758-4BB5B4896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738" y="1396999"/>
            <a:ext cx="9575093" cy="1858963"/>
          </a:xfrm>
        </p:spPr>
        <p:txBody>
          <a:bodyPr>
            <a:normAutofit fontScale="90000"/>
          </a:bodyPr>
          <a:lstStyle/>
          <a:p>
            <a:r>
              <a:rPr lang="en-US" sz="6700" b="1">
                <a:solidFill>
                  <a:schemeClr val="bg1"/>
                </a:solidFill>
                <a:latin typeface="+mn-lt"/>
              </a:rPr>
              <a:t>Youth, Entrepreneurship, Human Capital and Education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93AB9-D83D-C156-D6BB-DE68CBB34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41362"/>
          </a:xfrm>
        </p:spPr>
        <p:txBody>
          <a:bodyPr/>
          <a:lstStyle/>
          <a:p>
            <a:r>
              <a:rPr lang="en-US" sz="3200" b="1" i="1">
                <a:solidFill>
                  <a:schemeClr val="bg1"/>
                </a:solidFill>
              </a:rPr>
              <a:t>The 2024 Official LDC U.S. Latino GDP Report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A8D9D-AF8E-A626-927A-E43E1B913804}"/>
              </a:ext>
            </a:extLst>
          </p:cNvPr>
          <p:cNvSpPr txBox="1"/>
          <p:nvPr/>
        </p:nvSpPr>
        <p:spPr>
          <a:xfrm>
            <a:off x="3753493" y="4769676"/>
            <a:ext cx="14630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57784">
              <a:spcAft>
                <a:spcPts val="600"/>
              </a:spcAft>
            </a:pPr>
            <a:r>
              <a:rPr lang="en-US"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Produced by</a:t>
            </a:r>
            <a:endParaRPr lang="en-US" sz="1400" i="1"/>
          </a:p>
        </p:txBody>
      </p:sp>
      <p:pic>
        <p:nvPicPr>
          <p:cNvPr id="5" name="Picture 4" descr="A black and red logo&#10;&#10;Description automatically generated">
            <a:extLst>
              <a:ext uri="{FF2B5EF4-FFF2-40B4-BE49-F238E27FC236}">
                <a16:creationId xmlns:a16="http://schemas.microsoft.com/office/drawing/2014/main" id="{3EFE43B5-CDD6-50C2-FBBF-DC85D40F8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93" y="5181246"/>
            <a:ext cx="1371598" cy="1371600"/>
          </a:xfrm>
          <a:prstGeom prst="rect">
            <a:avLst/>
          </a:prstGeom>
        </p:spPr>
      </p:pic>
      <p:pic>
        <p:nvPicPr>
          <p:cNvPr id="6" name="Content Placeholder 4" descr="A red square with white text&#10;&#10;Description automatically generated">
            <a:extLst>
              <a:ext uri="{FF2B5EF4-FFF2-40B4-BE49-F238E27FC236}">
                <a16:creationId xmlns:a16="http://schemas.microsoft.com/office/drawing/2014/main" id="{26F39E60-E390-1A2D-B765-4524F328F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0" t="36245" r="13213"/>
          <a:stretch/>
        </p:blipFill>
        <p:spPr>
          <a:xfrm>
            <a:off x="7066910" y="5130800"/>
            <a:ext cx="1328007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9CAF78-0802-644B-929D-8B91C83B250E}"/>
              </a:ext>
            </a:extLst>
          </p:cNvPr>
          <p:cNvSpPr txBox="1"/>
          <p:nvPr/>
        </p:nvSpPr>
        <p:spPr>
          <a:xfrm>
            <a:off x="6938946" y="4769676"/>
            <a:ext cx="1583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57784">
              <a:spcAft>
                <a:spcPts val="600"/>
              </a:spcAft>
            </a:pPr>
            <a:r>
              <a:rPr lang="en-US"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partnership with</a:t>
            </a:r>
            <a:endParaRPr lang="en-US" sz="1400" i="1"/>
          </a:p>
        </p:txBody>
      </p:sp>
      <p:pic>
        <p:nvPicPr>
          <p:cNvPr id="11" name="Picture 1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B7A6ED0-8A49-335E-E98E-C52AABD6E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447501"/>
            <a:ext cx="1828800" cy="6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46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154485-93BC-59CB-E96B-7AADD7FE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353160"/>
            <a:ext cx="10654086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+mn-lt"/>
              </a:rPr>
              <a:t>Drivers of Growth: Entrepreneurship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6D47D-2E98-C2E3-83A7-E43C32DD8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0" y="5785578"/>
            <a:ext cx="1787769" cy="792909"/>
          </a:xfrm>
          <a:prstGeom prst="rect">
            <a:avLst/>
          </a:prstGeom>
        </p:spPr>
      </p:pic>
      <p:pic>
        <p:nvPicPr>
          <p:cNvPr id="6" name="Picture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71E8776A-97A5-F809-A918-EA5F0AEFD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22" y="1909763"/>
            <a:ext cx="4772282" cy="3512150"/>
          </a:xfrm>
          <a:prstGeom prst="rect">
            <a:avLst/>
          </a:prstGeom>
        </p:spPr>
      </p:pic>
      <p:pic>
        <p:nvPicPr>
          <p:cNvPr id="8" name="Picture 7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F6C1154-05F8-8BFD-0550-9E079A120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106" y="1913412"/>
            <a:ext cx="4773827" cy="34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0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154485-93BC-59CB-E96B-7AADD7FE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353160"/>
            <a:ext cx="10654086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>
                <a:solidFill>
                  <a:schemeClr val="bg1"/>
                </a:solidFill>
                <a:latin typeface="+mn-lt"/>
              </a:rPr>
              <a:t>State Latino GDP &amp; Share Growth Contributed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6D47D-2E98-C2E3-83A7-E43C32DD8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0" y="5785578"/>
            <a:ext cx="1787769" cy="792909"/>
          </a:xfrm>
          <a:prstGeom prst="rect">
            <a:avLst/>
          </a:prstGeom>
        </p:spPr>
      </p:pic>
      <p:pic>
        <p:nvPicPr>
          <p:cNvPr id="5" name="Picture 4" descr="A graph of a number of people&#10;&#10;Description automatically generated">
            <a:extLst>
              <a:ext uri="{FF2B5EF4-FFF2-40B4-BE49-F238E27FC236}">
                <a16:creationId xmlns:a16="http://schemas.microsoft.com/office/drawing/2014/main" id="{87917B31-19AF-8486-6168-F71E27597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26" y="1830672"/>
            <a:ext cx="4970076" cy="3715264"/>
          </a:xfrm>
          <a:prstGeom prst="rect">
            <a:avLst/>
          </a:prstGeom>
        </p:spPr>
      </p:pic>
      <p:pic>
        <p:nvPicPr>
          <p:cNvPr id="6" name="Picture 5" descr="A graph of blue bars&#10;&#10;Description automatically generated">
            <a:extLst>
              <a:ext uri="{FF2B5EF4-FFF2-40B4-BE49-F238E27FC236}">
                <a16:creationId xmlns:a16="http://schemas.microsoft.com/office/drawing/2014/main" id="{D9A5538D-58B7-8AE4-9714-63BE9C6D3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354" y="1830672"/>
            <a:ext cx="4963210" cy="37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14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154485-93BC-59CB-E96B-7AADD7FE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353160"/>
            <a:ext cx="10654086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+mn-lt"/>
              </a:rPr>
              <a:t>State Latino Economic Growth (2017-2022)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6D47D-2E98-C2E3-83A7-E43C32DD8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0" y="5785578"/>
            <a:ext cx="1787769" cy="7929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5C82E1-B5AC-6688-D54F-16024DF29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63" y="2074066"/>
            <a:ext cx="9793071" cy="35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7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6C7C2-9F68-45DD-9579-4B91ECAA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731520"/>
            <a:ext cx="3115265" cy="2396359"/>
          </a:xfrm>
        </p:spPr>
        <p:txBody>
          <a:bodyPr anchor="t" anchorCtr="0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  <a:latin typeface="+mn-lt"/>
              </a:rPr>
              <a:t>Key Takeaways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25338E-30E5-02AF-BA75-EBF087BC0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220" y="685800"/>
            <a:ext cx="7065579" cy="5491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U.S. Latinos power our nation’s economy demonstrated by: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Population growth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Entrepreneurship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Educational attainment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Drivers of growth unlikely to change in the medium run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Latinos are a key foundation of state economies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89166-F97A-227C-80A1-2D19D1640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0" y="5785578"/>
            <a:ext cx="1787769" cy="79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5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6C7C2-9F68-45DD-9579-4B91ECAA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731520"/>
            <a:ext cx="3115265" cy="2396359"/>
          </a:xfrm>
        </p:spPr>
        <p:txBody>
          <a:bodyPr anchor="t" anchorCtr="0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  <a:latin typeface="+mn-lt"/>
              </a:rPr>
              <a:t>Contact 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D8215-9B07-CB96-03CB-6CF4E40B5A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13801" y="685800"/>
            <a:ext cx="6627520" cy="306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/>
              <a:t>Ana Valdez</a:t>
            </a:r>
          </a:p>
          <a:p>
            <a:pPr marL="0" indent="0">
              <a:buNone/>
            </a:pPr>
            <a:r>
              <a:rPr lang="en-US"/>
              <a:t>President &amp; CEO, Latino Donor Collaborative</a:t>
            </a:r>
          </a:p>
          <a:p>
            <a:pPr marL="0" indent="0">
              <a:buNone/>
            </a:pPr>
            <a:r>
              <a:rPr lang="en-US"/>
              <a:t>info@latinocollaborative.org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/>
              <a:t>https://www.latinodonorcollaborative.org</a:t>
            </a:r>
            <a:r>
              <a:rPr lang="en-US" b="1"/>
              <a:t> </a:t>
            </a:r>
          </a:p>
        </p:txBody>
      </p:sp>
      <p:pic>
        <p:nvPicPr>
          <p:cNvPr id="8" name="Graphic 4">
            <a:extLst>
              <a:ext uri="{FF2B5EF4-FFF2-40B4-BE49-F238E27FC236}">
                <a16:creationId xmlns:a16="http://schemas.microsoft.com/office/drawing/2014/main" id="{88C07995-BFF5-71F2-3328-13132357F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1651" y="4570652"/>
            <a:ext cx="237490" cy="274320"/>
          </a:xfrm>
          <a:prstGeom prst="rect">
            <a:avLst/>
          </a:prstGeom>
        </p:spPr>
      </p:pic>
      <p:pic>
        <p:nvPicPr>
          <p:cNvPr id="9" name="Picture 8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B1FF996C-310E-639B-9E71-29588FA43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97" y="5168556"/>
            <a:ext cx="228600" cy="228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2C5437-D0F9-E13F-B214-0A252E20F27A}"/>
              </a:ext>
            </a:extLst>
          </p:cNvPr>
          <p:cNvSpPr txBox="1"/>
          <p:nvPr/>
        </p:nvSpPr>
        <p:spPr>
          <a:xfrm>
            <a:off x="5194612" y="4540672"/>
            <a:ext cx="2746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Latino Donor Collaborative</a:t>
            </a:r>
          </a:p>
          <a:p>
            <a:endParaRPr lang="en-US" b="1"/>
          </a:p>
          <a:p>
            <a:r>
              <a:rPr lang="en-US" b="1"/>
              <a:t>@LDCLatino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208F3-6C26-4782-84B1-D25C6EC67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8" y="4282210"/>
            <a:ext cx="1785712" cy="14402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BCB58D-76B7-4695-9FC2-B344E90941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25" y="4431925"/>
            <a:ext cx="1371613" cy="13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6C7C2-9F68-45DD-9579-4B91ECAA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731520"/>
            <a:ext cx="3115265" cy="2396359"/>
          </a:xfrm>
        </p:spPr>
        <p:txBody>
          <a:bodyPr anchor="t" anchorCtr="0"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  <a:latin typeface="+mn-lt"/>
              </a:rPr>
              <a:t>Access the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84DD2F-EF34-9A3F-DEFE-3EE95024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0" y="5785578"/>
            <a:ext cx="1787769" cy="792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E62545-FECE-40B2-8CF9-A9620A329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65" y="844505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2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6C7C2-9F68-45DD-9579-4B91ECAA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731520"/>
            <a:ext cx="3115265" cy="2396359"/>
          </a:xfrm>
        </p:spPr>
        <p:txBody>
          <a:bodyPr anchor="t" anchorCtr="0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  <a:latin typeface="+mn-lt"/>
              </a:rPr>
              <a:t>The LDC’s</a:t>
            </a:r>
            <a:br>
              <a:rPr lang="en-US" b="1">
                <a:solidFill>
                  <a:srgbClr val="FFFFFF"/>
                </a:solidFill>
                <a:latin typeface="+mn-lt"/>
              </a:rPr>
            </a:br>
            <a:r>
              <a:rPr lang="en-US" b="1">
                <a:solidFill>
                  <a:srgbClr val="FFFFFF"/>
                </a:solidFill>
                <a:latin typeface="+mn-lt"/>
              </a:rPr>
              <a:t>U.S. Latino GDP Report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25338E-30E5-02AF-BA75-EBF087BC0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220" y="685800"/>
            <a:ext cx="7065579" cy="54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This year’s report:</a:t>
            </a:r>
          </a:p>
          <a:p>
            <a:pPr lvl="1"/>
            <a:r>
              <a:rPr lang="en-US"/>
              <a:t>Forecasts Latino economy through 2029.</a:t>
            </a:r>
          </a:p>
          <a:p>
            <a:pPr lvl="1"/>
            <a:r>
              <a:rPr lang="en-US"/>
              <a:t>Presents data on U.S. Latino entrepreneurs: firm creation, employment generation, receipts, etc.</a:t>
            </a:r>
          </a:p>
          <a:p>
            <a:pPr lvl="1"/>
            <a:r>
              <a:rPr lang="en-US"/>
              <a:t>In-depth analysis of Latino youth.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84DD2F-EF34-9A3F-DEFE-3EE950247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0" y="5785578"/>
            <a:ext cx="1787769" cy="79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3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6C7C2-9F68-45DD-9579-4B91ECAA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731520"/>
            <a:ext cx="3115265" cy="2396359"/>
          </a:xfrm>
        </p:spPr>
        <p:txBody>
          <a:bodyPr anchor="t" anchorCtr="0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  <a:latin typeface="+mn-lt"/>
              </a:rPr>
              <a:t>Key Metrics of Latino Progress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390E1D6F-3A45-0E6B-AE56-6322EB2EC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86216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00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6C7C2-9F68-45DD-9579-4B91ECAA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731520"/>
            <a:ext cx="3115265" cy="2396359"/>
          </a:xfrm>
        </p:spPr>
        <p:txBody>
          <a:bodyPr anchor="t" anchorCtr="0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  <a:latin typeface="+mn-lt"/>
              </a:rPr>
              <a:t>Executive 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25338E-30E5-02AF-BA75-EBF087BC0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220" y="685800"/>
            <a:ext cx="7065579" cy="5491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$3.6 trillion U.S. Latino GDP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Real annual growth of 4.6% (2017-2022)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28.3% real GDP growth generated by Latinos (2017-2022)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Domestic income valued at $2.8 trillion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$3.8 trillion Latino purchasing power (LPP)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89166-F97A-227C-80A1-2D19D1640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0" y="5785578"/>
            <a:ext cx="1787769" cy="79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154485-93BC-59CB-E96B-7AADD7FE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+mn-lt"/>
              </a:rPr>
              <a:t>International Perspective</a:t>
            </a:r>
          </a:p>
        </p:txBody>
      </p:sp>
      <p:pic>
        <p:nvPicPr>
          <p:cNvPr id="2" name="Picture 1" descr="A graph with a red line&#10;&#10;Description automatically generated">
            <a:extLst>
              <a:ext uri="{FF2B5EF4-FFF2-40B4-BE49-F238E27FC236}">
                <a16:creationId xmlns:a16="http://schemas.microsoft.com/office/drawing/2014/main" id="{AB5827E4-0F9E-EB38-5253-2C56A13E87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762" y="1882117"/>
            <a:ext cx="5090578" cy="3841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C8F465-C0BF-406B-BCFD-F1B16F880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892" y="1781986"/>
            <a:ext cx="5036621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154485-93BC-59CB-E96B-7AADD7FE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353160"/>
            <a:ext cx="9312387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>
                <a:solidFill>
                  <a:schemeClr val="bg1"/>
                </a:solidFill>
                <a:latin typeface="+mn-lt"/>
              </a:rPr>
              <a:t>Future Growth of the U.S. Latino Economy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6D47D-2E98-C2E3-83A7-E43C32DD8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0" y="5785578"/>
            <a:ext cx="1787769" cy="792909"/>
          </a:xfrm>
          <a:prstGeom prst="rect">
            <a:avLst/>
          </a:prstGeom>
        </p:spPr>
      </p:pic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24CB12EA-891A-B546-DB1C-BD491BB5D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441" y="1712295"/>
            <a:ext cx="5024822" cy="48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1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154485-93BC-59CB-E96B-7AADD7FE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353160"/>
            <a:ext cx="9312387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+mn-lt"/>
              </a:rPr>
              <a:t>Drivers of Growth: Population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6D47D-2E98-C2E3-83A7-E43C32DD8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0" y="5785578"/>
            <a:ext cx="1787769" cy="792909"/>
          </a:xfrm>
          <a:prstGeom prst="rect">
            <a:avLst/>
          </a:prstGeom>
        </p:spPr>
      </p:pic>
      <p:pic>
        <p:nvPicPr>
          <p:cNvPr id="2" name="Picture 1" descr="A graph of a number of people&#10;&#10;Description automatically generated">
            <a:extLst>
              <a:ext uri="{FF2B5EF4-FFF2-40B4-BE49-F238E27FC236}">
                <a16:creationId xmlns:a16="http://schemas.microsoft.com/office/drawing/2014/main" id="{9A7A0AE7-AD54-B3FC-6675-C82399E06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14" y="1853292"/>
            <a:ext cx="4666649" cy="3931252"/>
          </a:xfrm>
          <a:prstGeom prst="rect">
            <a:avLst/>
          </a:prstGeom>
        </p:spPr>
      </p:pic>
      <p:pic>
        <p:nvPicPr>
          <p:cNvPr id="3" name="Picture 2" descr="A graph of a number of people with different colored squares&#10;&#10;Description automatically generated">
            <a:extLst>
              <a:ext uri="{FF2B5EF4-FFF2-40B4-BE49-F238E27FC236}">
                <a16:creationId xmlns:a16="http://schemas.microsoft.com/office/drawing/2014/main" id="{0ACB7FE9-42AA-06C5-5850-194B7EF5F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171" y="1850177"/>
            <a:ext cx="5219015" cy="37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4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154485-93BC-59CB-E96B-7AADD7FE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353160"/>
            <a:ext cx="10654086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+mn-lt"/>
              </a:rPr>
              <a:t>Drivers of Growth: Education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6D47D-2E98-C2E3-83A7-E43C32DD8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0" y="5785578"/>
            <a:ext cx="1787769" cy="792909"/>
          </a:xfrm>
          <a:prstGeom prst="rect">
            <a:avLst/>
          </a:prstGeom>
        </p:spPr>
      </p:pic>
      <p:pic>
        <p:nvPicPr>
          <p:cNvPr id="5" name="Picture 4" descr="A graph of a bachelor&amp;#39;s degree&#10;&#10;Description automatically generated">
            <a:extLst>
              <a:ext uri="{FF2B5EF4-FFF2-40B4-BE49-F238E27FC236}">
                <a16:creationId xmlns:a16="http://schemas.microsoft.com/office/drawing/2014/main" id="{391DD7E5-2B26-3A09-F36D-D0FF59B51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05" y="1996121"/>
            <a:ext cx="4882806" cy="3110127"/>
          </a:xfrm>
          <a:prstGeom prst="rect">
            <a:avLst/>
          </a:prstGeom>
        </p:spPr>
      </p:pic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12299EF-D333-59BC-35F8-CCF672618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122" y="1993777"/>
            <a:ext cx="5055542" cy="3106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10848C-9E54-9726-9F6F-F034AD137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427" y="5582088"/>
            <a:ext cx="3816607" cy="41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6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276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Youth, Entrepreneurship, Human Capital and Education</vt:lpstr>
      <vt:lpstr>Access the Report</vt:lpstr>
      <vt:lpstr>The LDC’s U.S. Latino GDP Report</vt:lpstr>
      <vt:lpstr>Key Metrics of Latino Progress</vt:lpstr>
      <vt:lpstr>Executive Summary</vt:lpstr>
      <vt:lpstr>International Perspective</vt:lpstr>
      <vt:lpstr>Future Growth of the U.S. Latino Economy</vt:lpstr>
      <vt:lpstr>Drivers of Growth: Population</vt:lpstr>
      <vt:lpstr>Drivers of Growth: Education</vt:lpstr>
      <vt:lpstr>Drivers of Growth: Entrepreneurship</vt:lpstr>
      <vt:lpstr>State Latino GDP &amp; Share Growth Contributed</vt:lpstr>
      <vt:lpstr>State Latino Economic Growth (2017-2022)</vt:lpstr>
      <vt:lpstr>Key Takeaways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Jurado Vadillo</dc:creator>
  <cp:lastModifiedBy>Loui Olivas</cp:lastModifiedBy>
  <cp:revision>3</cp:revision>
  <dcterms:created xsi:type="dcterms:W3CDTF">2023-09-14T20:16:10Z</dcterms:created>
  <dcterms:modified xsi:type="dcterms:W3CDTF">2025-01-06T19:24:17Z</dcterms:modified>
</cp:coreProperties>
</file>