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4"/>
  </p:sldMasterIdLst>
  <p:sldIdLst>
    <p:sldId id="257" r:id="rId5"/>
    <p:sldId id="338" r:id="rId6"/>
    <p:sldId id="366" r:id="rId7"/>
    <p:sldId id="313" r:id="rId8"/>
    <p:sldId id="369" r:id="rId9"/>
    <p:sldId id="319" r:id="rId10"/>
    <p:sldId id="316" r:id="rId11"/>
    <p:sldId id="370" r:id="rId12"/>
    <p:sldId id="337" r:id="rId13"/>
    <p:sldId id="320" r:id="rId14"/>
    <p:sldId id="322" r:id="rId15"/>
    <p:sldId id="323" r:id="rId16"/>
    <p:sldId id="335" r:id="rId17"/>
    <p:sldId id="368" r:id="rId18"/>
    <p:sldId id="380" r:id="rId19"/>
    <p:sldId id="371" r:id="rId20"/>
    <p:sldId id="379" r:id="rId21"/>
    <p:sldId id="372" r:id="rId22"/>
    <p:sldId id="381" r:id="rId23"/>
    <p:sldId id="373" r:id="rId24"/>
    <p:sldId id="378" r:id="rId25"/>
    <p:sldId id="374" r:id="rId26"/>
    <p:sldId id="377" r:id="rId27"/>
    <p:sldId id="376" r:id="rId28"/>
    <p:sldId id="324" r:id="rId29"/>
    <p:sldId id="326" r:id="rId30"/>
    <p:sldId id="325" r:id="rId31"/>
    <p:sldId id="327" r:id="rId32"/>
    <p:sldId id="309" r:id="rId33"/>
    <p:sldId id="382" r:id="rId34"/>
  </p:sldIdLst>
  <p:sldSz cx="12192000" cy="6858000"/>
  <p:notesSz cx="6950075" cy="9236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seph Garcia" initials="JG" lastIdx="1" clrIdx="0">
    <p:extLst>
      <p:ext uri="{19B8F6BF-5375-455C-9EA6-DF929625EA0E}">
        <p15:presenceInfo xmlns:p15="http://schemas.microsoft.com/office/powerpoint/2012/main" userId="S-1-5-21-3850598727-4077877342-1153655317-9361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08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5363B0F-DF6F-492E-B348-1333DD17DB5D}" v="78" dt="2025-01-09T04:27:55.51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541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5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40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commentAuthors" Target="commentAuthor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rgbClr val="262626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1/13/2025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E5243-F52A-4D37-9694-EB26C6C31910}" type="datetimeFigureOut">
              <a:rPr lang="en-US" dirty="0"/>
              <a:t>1/13/2025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7B6E1-634A-48DC-9E8B-D894023267EF}" type="datetimeFigureOut">
              <a:rPr lang="en-US" dirty="0"/>
              <a:t>1/13/2025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D3E9E-A95C-48F2-B4BF-A71542E0BE9A}" type="datetimeFigureOut">
              <a:rPr lang="en-US" dirty="0"/>
              <a:t>1/13/2025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952B5-7A2F-4CC8-B7CE-9234E21C2837}" type="datetimeFigureOut">
              <a:rPr lang="en-US" dirty="0"/>
              <a:t>1/13/2025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DA07A-9201-4B4B-BAF2-015AFA30F520}" type="datetimeFigureOut">
              <a:rPr lang="en-US" dirty="0"/>
              <a:t>1/13/2025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7E00A-486F-4252-8B1D-E32645521F49}" type="datetimeFigureOut">
              <a:rPr lang="en-US" dirty="0"/>
              <a:t>1/13/2025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F5F92-E675-4B36-9A60-69A962A68675}" type="datetimeFigureOut">
              <a:rPr lang="en-US" dirty="0"/>
              <a:t>1/13/2025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E2C9B-5FA2-460D-9BE7-B0812FC2A6FF}" type="datetimeFigureOut">
              <a:rPr lang="en-US" dirty="0"/>
              <a:t>1/13/2025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1/13/2025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1/13/2025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ewhispanic.org/interactives/unauthorized-immigrants/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mericanprogress.org/issues/immigration/news/2017/03/16/427868/state-state-estimates-family-members-unauthorized-immigrants/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0490" y="737151"/>
            <a:ext cx="11216989" cy="927608"/>
          </a:xfrm>
        </p:spPr>
        <p:txBody>
          <a:bodyPr/>
          <a:lstStyle/>
          <a:p>
            <a:pPr algn="ctr"/>
            <a:r>
              <a:rPr lang="en-US" sz="4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Election Impact 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2025: </a:t>
            </a:r>
            <a:b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 Cost of Deportations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83" t="-14476" r="-5008" b="-8481"/>
          <a:stretch/>
        </p:blipFill>
        <p:spPr>
          <a:xfrm>
            <a:off x="373682" y="1915408"/>
            <a:ext cx="10082585" cy="246888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TextBox 2"/>
          <p:cNvSpPr txBox="1"/>
          <p:nvPr/>
        </p:nvSpPr>
        <p:spPr>
          <a:xfrm flipH="1">
            <a:off x="1461327" y="4384288"/>
            <a:ext cx="885531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Joseph Garcia</a:t>
            </a:r>
          </a:p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Vice President of Public Policy</a:t>
            </a:r>
          </a:p>
          <a:p>
            <a:pPr algn="ctr"/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85615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9A4BC61C-DEC0-5620-0323-064275951B5C}"/>
              </a:ext>
            </a:extLst>
          </p:cNvPr>
          <p:cNvSpPr txBox="1"/>
          <p:nvPr/>
        </p:nvSpPr>
        <p:spPr>
          <a:xfrm>
            <a:off x="447196" y="338867"/>
            <a:ext cx="696016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Arizona Latino Snapshot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09A8748-4D85-D6A2-8A6B-56ADDEFFBEED}"/>
              </a:ext>
            </a:extLst>
          </p:cNvPr>
          <p:cNvSpPr txBox="1"/>
          <p:nvPr/>
        </p:nvSpPr>
        <p:spPr>
          <a:xfrm>
            <a:off x="6637931" y="539389"/>
            <a:ext cx="5348124" cy="526297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i="0" dirty="0">
                <a:effectLst/>
                <a:latin typeface="Arial" panose="020B0604020202020204" pitchFamily="34" charset="0"/>
              </a:rPr>
              <a:t>Latinos in Arizona are young. With a </a:t>
            </a:r>
            <a:r>
              <a:rPr lang="en-US" sz="2400" b="1" i="0" dirty="0">
                <a:effectLst/>
                <a:latin typeface="Arial" panose="020B0604020202020204" pitchFamily="34" charset="0"/>
              </a:rPr>
              <a:t>median age of 27</a:t>
            </a:r>
            <a:r>
              <a:rPr lang="en-US" sz="2400" i="0" dirty="0">
                <a:effectLst/>
                <a:latin typeface="Arial" panose="020B0604020202020204" pitchFamily="34" charset="0"/>
              </a:rPr>
              <a:t>, the Latino population is significantly younger than Arizonans overall (37 for non-Latinos).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i="0" dirty="0">
                <a:effectLst/>
                <a:latin typeface="Arial" panose="020B0604020202020204" pitchFamily="34" charset="0"/>
              </a:rPr>
              <a:t>Around 20% of Latinos in Arizona are </a:t>
            </a:r>
            <a:r>
              <a:rPr lang="en-US" sz="2400" b="1" i="0" dirty="0">
                <a:effectLst/>
                <a:latin typeface="Arial" panose="020B0604020202020204" pitchFamily="34" charset="0"/>
              </a:rPr>
              <a:t>children</a:t>
            </a:r>
            <a:r>
              <a:rPr lang="en-US" sz="2400" i="0" dirty="0">
                <a:effectLst/>
                <a:latin typeface="Arial" panose="020B0604020202020204" pitchFamily="34" charset="0"/>
              </a:rPr>
              <a:t> ages 0 to 10 (compared with less than 15% of Arizona’s population)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i="0" dirty="0">
                <a:effectLst/>
                <a:latin typeface="Arial" panose="020B0604020202020204" pitchFamily="34" charset="0"/>
              </a:rPr>
              <a:t>Less than 10% of Latinos are aged </a:t>
            </a:r>
            <a:r>
              <a:rPr lang="en-US" sz="2400" b="1" i="0" dirty="0">
                <a:effectLst/>
                <a:latin typeface="Arial" panose="020B0604020202020204" pitchFamily="34" charset="0"/>
              </a:rPr>
              <a:t>61 and older </a:t>
            </a:r>
            <a:r>
              <a:rPr lang="en-US" sz="2400" i="0" dirty="0">
                <a:effectLst/>
                <a:latin typeface="Arial" panose="020B0604020202020204" pitchFamily="34" charset="0"/>
              </a:rPr>
              <a:t>(versus over 20% of Arizona overall).</a:t>
            </a:r>
            <a:endParaRPr lang="en-US" sz="2400" dirty="0"/>
          </a:p>
        </p:txBody>
      </p:sp>
      <p:pic>
        <p:nvPicPr>
          <p:cNvPr id="4" name="Content Placeholder 3" descr="Latino_kids.jpg">
            <a:extLst>
              <a:ext uri="{FF2B5EF4-FFF2-40B4-BE49-F238E27FC236}">
                <a16:creationId xmlns:a16="http://schemas.microsoft.com/office/drawing/2014/main" id="{3D9114A8-F896-014F-7174-C96EFCCB543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9" r="5224" b="36"/>
          <a:stretch/>
        </p:blipFill>
        <p:spPr bwMode="auto">
          <a:xfrm>
            <a:off x="447196" y="1278053"/>
            <a:ext cx="6060697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B32FA02-5A16-DBEB-7EF7-F8D8592AA0F6}"/>
              </a:ext>
            </a:extLst>
          </p:cNvPr>
          <p:cNvSpPr txBox="1"/>
          <p:nvPr/>
        </p:nvSpPr>
        <p:spPr>
          <a:xfrm>
            <a:off x="8266671" y="6041612"/>
            <a:ext cx="37193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effectLst/>
                <a:latin typeface="Arial" panose="020B0604020202020204" pitchFamily="34" charset="0"/>
              </a:rPr>
              <a:t>Source: UCLA Latino Policy and Politics Institute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9212777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9A4BC61C-DEC0-5620-0323-064275951B5C}"/>
              </a:ext>
            </a:extLst>
          </p:cNvPr>
          <p:cNvSpPr txBox="1"/>
          <p:nvPr/>
        </p:nvSpPr>
        <p:spPr>
          <a:xfrm>
            <a:off x="2896859" y="231583"/>
            <a:ext cx="586677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Arizona Latino Education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09A8748-4D85-D6A2-8A6B-56ADDEFFBEED}"/>
              </a:ext>
            </a:extLst>
          </p:cNvPr>
          <p:cNvSpPr txBox="1"/>
          <p:nvPr/>
        </p:nvSpPr>
        <p:spPr>
          <a:xfrm>
            <a:off x="2145269" y="3792944"/>
            <a:ext cx="7369958" cy="230832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i="0" dirty="0">
                <a:effectLst/>
                <a:latin typeface="Arial" panose="020B0604020202020204" pitchFamily="34" charset="0"/>
              </a:rPr>
              <a:t>30% </a:t>
            </a:r>
            <a:r>
              <a:rPr lang="en-US" sz="2400" i="0" dirty="0">
                <a:effectLst/>
                <a:latin typeface="Arial" panose="020B0604020202020204" pitchFamily="34" charset="0"/>
              </a:rPr>
              <a:t>of AZ Latinos did not complete high school, much higher than the state overall (13%). 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i="0" dirty="0">
              <a:effectLst/>
              <a:latin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latin typeface="Arial" panose="020B0604020202020204" pitchFamily="34" charset="0"/>
              </a:rPr>
              <a:t>21%</a:t>
            </a:r>
            <a:r>
              <a:rPr lang="en-US" sz="2400" dirty="0">
                <a:latin typeface="Arial" panose="020B0604020202020204" pitchFamily="34" charset="0"/>
              </a:rPr>
              <a:t> of AZ Latinas and </a:t>
            </a:r>
            <a:r>
              <a:rPr lang="en-US" sz="2400" b="1" dirty="0">
                <a:latin typeface="Arial" panose="020B0604020202020204" pitchFamily="34" charset="0"/>
              </a:rPr>
              <a:t>19%</a:t>
            </a:r>
            <a:r>
              <a:rPr lang="en-US" sz="2400" dirty="0">
                <a:latin typeface="Arial" panose="020B0604020202020204" pitchFamily="34" charset="0"/>
              </a:rPr>
              <a:t> of AZ Latinos have associate’s degree or higher (compared with 45% of non-Latino Whites).</a:t>
            </a:r>
            <a:endParaRPr lang="en-US" sz="2400" dirty="0"/>
          </a:p>
        </p:txBody>
      </p:sp>
      <p:pic>
        <p:nvPicPr>
          <p:cNvPr id="5124" name="Picture 4">
            <a:extLst>
              <a:ext uri="{FF2B5EF4-FFF2-40B4-BE49-F238E27FC236}">
                <a16:creationId xmlns:a16="http://schemas.microsoft.com/office/drawing/2014/main" id="{27631076-66DB-C8B0-7666-D37984C41C5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460" b="-4905"/>
          <a:stretch/>
        </p:blipFill>
        <p:spPr bwMode="auto">
          <a:xfrm>
            <a:off x="2145269" y="998188"/>
            <a:ext cx="7369958" cy="2926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866F56F-2388-B7C1-886D-E099B0E4E277}"/>
              </a:ext>
            </a:extLst>
          </p:cNvPr>
          <p:cNvSpPr txBox="1"/>
          <p:nvPr/>
        </p:nvSpPr>
        <p:spPr>
          <a:xfrm>
            <a:off x="8649731" y="6463424"/>
            <a:ext cx="37193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effectLst/>
                <a:latin typeface="Arial" panose="020B0604020202020204" pitchFamily="34" charset="0"/>
              </a:rPr>
              <a:t>Source: UCLA Latino Policy and Politics Institute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7437121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3408">
              <a:srgbClr val="F8D5A2"/>
            </a:gs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91738">
              <a:srgbClr val="FADCB1"/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9A4BC61C-DEC0-5620-0323-064275951B5C}"/>
              </a:ext>
            </a:extLst>
          </p:cNvPr>
          <p:cNvSpPr txBox="1"/>
          <p:nvPr/>
        </p:nvSpPr>
        <p:spPr>
          <a:xfrm>
            <a:off x="1913126" y="162689"/>
            <a:ext cx="829973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Arizona Latino Household Income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09A8748-4D85-D6A2-8A6B-56ADDEFFBEED}"/>
              </a:ext>
            </a:extLst>
          </p:cNvPr>
          <p:cNvSpPr txBox="1"/>
          <p:nvPr/>
        </p:nvSpPr>
        <p:spPr>
          <a:xfrm>
            <a:off x="700637" y="1163531"/>
            <a:ext cx="6452287" cy="489364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400" b="1" i="0" dirty="0">
              <a:effectLst/>
              <a:latin typeface="Arial" panose="020B060402020202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b="1" i="0" dirty="0">
                <a:effectLst/>
                <a:latin typeface="Arial" panose="020B0604020202020204" pitchFamily="34" charset="0"/>
              </a:rPr>
              <a:t>47% of AZ Latinos live in poverty or low-income conditions.</a:t>
            </a:r>
            <a:r>
              <a:rPr lang="en-US" sz="2400" i="0" dirty="0">
                <a:effectLst/>
                <a:latin typeface="Arial" panose="020B0604020202020204" pitchFamily="34" charset="0"/>
              </a:rPr>
              <a:t> By comparison, </a:t>
            </a:r>
            <a:r>
              <a:rPr lang="en-US" sz="2400" dirty="0">
                <a:latin typeface="Arial" panose="020B0604020202020204" pitchFamily="34" charset="0"/>
              </a:rPr>
              <a:t>32</a:t>
            </a:r>
            <a:r>
              <a:rPr lang="en-US" sz="2400" i="0" dirty="0">
                <a:effectLst/>
                <a:latin typeface="Arial" panose="020B0604020202020204" pitchFamily="34" charset="0"/>
              </a:rPr>
              <a:t>% of </a:t>
            </a:r>
            <a:r>
              <a:rPr lang="en-US" sz="2400" dirty="0">
                <a:latin typeface="Arial" panose="020B0604020202020204" pitchFamily="34" charset="0"/>
              </a:rPr>
              <a:t>AZ </a:t>
            </a:r>
            <a:r>
              <a:rPr lang="en-US" sz="2400" i="0" dirty="0">
                <a:effectLst/>
                <a:latin typeface="Arial" panose="020B0604020202020204" pitchFamily="34" charset="0"/>
              </a:rPr>
              <a:t>population lives in poverty or low-income households.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400" i="0" dirty="0">
              <a:effectLst/>
              <a:latin typeface="Arial" panose="020B060402020202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b="1" i="0" dirty="0">
                <a:effectLst/>
                <a:latin typeface="Arial" panose="020B0604020202020204" pitchFamily="34" charset="0"/>
              </a:rPr>
              <a:t>Latinos have the third-lowest median household income</a:t>
            </a:r>
            <a:r>
              <a:rPr lang="en-US" sz="2400" i="0" dirty="0">
                <a:effectLst/>
                <a:latin typeface="Arial" panose="020B0604020202020204" pitchFamily="34" charset="0"/>
              </a:rPr>
              <a:t> </a:t>
            </a:r>
            <a:r>
              <a:rPr lang="en-US" sz="2400" b="1" i="0" dirty="0">
                <a:effectLst/>
                <a:latin typeface="Arial" panose="020B0604020202020204" pitchFamily="34" charset="0"/>
              </a:rPr>
              <a:t>in Arizona ($48,900)</a:t>
            </a:r>
            <a:r>
              <a:rPr lang="en-US" sz="2400" i="0" dirty="0">
                <a:effectLst/>
                <a:latin typeface="Arial" panose="020B0604020202020204" pitchFamily="34" charset="0"/>
              </a:rPr>
              <a:t> — almost $10,000 below </a:t>
            </a:r>
            <a:r>
              <a:rPr lang="en-US" sz="2400" dirty="0">
                <a:latin typeface="Arial" panose="020B0604020202020204" pitchFamily="34" charset="0"/>
              </a:rPr>
              <a:t>stat</a:t>
            </a:r>
            <a:r>
              <a:rPr lang="en-US" sz="2400" i="0" dirty="0">
                <a:effectLst/>
                <a:latin typeface="Arial" panose="020B0604020202020204" pitchFamily="34" charset="0"/>
              </a:rPr>
              <a:t>e median household income ($58,500) and slightly lower than the median household income of Latinos nationally ($51,800).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400" i="0" dirty="0">
              <a:effectLst/>
              <a:latin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2CEC005-0068-7BA2-8A09-050E103A6098}"/>
              </a:ext>
            </a:extLst>
          </p:cNvPr>
          <p:cNvSpPr txBox="1"/>
          <p:nvPr/>
        </p:nvSpPr>
        <p:spPr>
          <a:xfrm>
            <a:off x="8353168" y="6364362"/>
            <a:ext cx="37193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effectLst/>
                <a:latin typeface="Arial" panose="020B0604020202020204" pitchFamily="34" charset="0"/>
              </a:rPr>
              <a:t>Source: UCLA Latino Policy and Politics Institute</a:t>
            </a:r>
            <a:endParaRPr lang="en-US" sz="1200" dirty="0"/>
          </a:p>
        </p:txBody>
      </p:sp>
      <p:pic>
        <p:nvPicPr>
          <p:cNvPr id="6146" name="Picture 2" descr="Amazon.com: Galaxy S10+ Poverty $ucks cool funny DB Cooper inspired dollar  sign S Case : Cell Phones &amp; Accessories">
            <a:extLst>
              <a:ext uri="{FF2B5EF4-FFF2-40B4-BE49-F238E27FC236}">
                <a16:creationId xmlns:a16="http://schemas.microsoft.com/office/drawing/2014/main" id="{1B553732-C433-16ED-109C-E0D2D59081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2924" y="1163531"/>
            <a:ext cx="4846320" cy="48463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33695200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3408">
              <a:srgbClr val="F8D5A2"/>
            </a:gs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91738">
              <a:srgbClr val="FADCB1"/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>
            <a:extLst>
              <a:ext uri="{FF2B5EF4-FFF2-40B4-BE49-F238E27FC236}">
                <a16:creationId xmlns:a16="http://schemas.microsoft.com/office/drawing/2014/main" id="{F5D051DF-DE8B-9518-CA3C-F866A6B521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401" y="274320"/>
            <a:ext cx="11197198" cy="6309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69497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3408">
              <a:srgbClr val="F8D5A2"/>
            </a:gs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91738">
              <a:srgbClr val="FADCB1"/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and person standing in front of a house&#10;&#10;Description automatically generated">
            <a:extLst>
              <a:ext uri="{FF2B5EF4-FFF2-40B4-BE49-F238E27FC236}">
                <a16:creationId xmlns:a16="http://schemas.microsoft.com/office/drawing/2014/main" id="{00B0297B-7578-BA09-7A42-6F7A3D68FF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303" y="776748"/>
            <a:ext cx="6668422" cy="545328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06A9541-DC3B-9074-6274-8DA9DB4E5531}"/>
              </a:ext>
            </a:extLst>
          </p:cNvPr>
          <p:cNvSpPr txBox="1"/>
          <p:nvPr/>
        </p:nvSpPr>
        <p:spPr>
          <a:xfrm>
            <a:off x="6282813" y="776748"/>
            <a:ext cx="5545393" cy="475514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l">
              <a:spcAft>
                <a:spcPts val="600"/>
              </a:spcAft>
              <a:buSzPct val="107000"/>
              <a:buFont typeface="Arial" panose="020B0604020202020204" pitchFamily="34" charset="0"/>
              <a:buChar char="•"/>
            </a:pPr>
            <a:r>
              <a:rPr lang="en-US" sz="2000" b="0" i="0" dirty="0">
                <a:solidFill>
                  <a:srgbClr val="33333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i="0" dirty="0">
                <a:solidFill>
                  <a:srgbClr val="33333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Arizona Latino gross domestic income (GDI) totaled </a:t>
            </a:r>
            <a:r>
              <a:rPr lang="en-US" sz="2400" b="1" i="0" dirty="0">
                <a:solidFill>
                  <a:srgbClr val="33333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$72.6 billion </a:t>
            </a:r>
            <a:r>
              <a:rPr lang="en-US" sz="2400" b="0" i="0" dirty="0">
                <a:solidFill>
                  <a:srgbClr val="33333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 2021.</a:t>
            </a:r>
          </a:p>
          <a:p>
            <a:pPr algn="l">
              <a:spcAft>
                <a:spcPts val="600"/>
              </a:spcAft>
              <a:buSzPct val="107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3333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That</a:t>
            </a:r>
            <a:r>
              <a:rPr lang="en-US" sz="2400" b="0" i="0" dirty="0">
                <a:solidFill>
                  <a:srgbClr val="33333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represents about </a:t>
            </a:r>
            <a:r>
              <a:rPr lang="en-US" sz="2400" b="1" i="0" dirty="0">
                <a:solidFill>
                  <a:srgbClr val="33333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17%</a:t>
            </a:r>
            <a:r>
              <a:rPr lang="en-US" sz="2400" b="0" i="0" dirty="0">
                <a:solidFill>
                  <a:srgbClr val="33333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of the state's GDI and </a:t>
            </a:r>
            <a:r>
              <a:rPr lang="en-US" sz="2400" b="1" i="0" dirty="0">
                <a:solidFill>
                  <a:srgbClr val="33333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26% </a:t>
            </a:r>
            <a:r>
              <a:rPr lang="en-US" sz="2400" b="0" i="0" dirty="0">
                <a:solidFill>
                  <a:srgbClr val="33333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of Arizona's GDI growth between 2011 and 2021.</a:t>
            </a:r>
          </a:p>
          <a:p>
            <a:pPr algn="l">
              <a:spcAft>
                <a:spcPts val="600"/>
              </a:spcAft>
              <a:buSzPct val="107000"/>
              <a:buFont typeface="Arial" panose="020B0604020202020204" pitchFamily="34" charset="0"/>
              <a:buChar char="•"/>
            </a:pPr>
            <a:r>
              <a:rPr lang="en-US" sz="2400" b="1" i="0" dirty="0">
                <a:solidFill>
                  <a:srgbClr val="33333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Arizona's Latino GDP is 7th largest</a:t>
            </a:r>
            <a:r>
              <a:rPr lang="en-US" sz="2400" b="0" i="0" dirty="0">
                <a:solidFill>
                  <a:srgbClr val="33333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behind California, Texas, Florida, New York, Illinois and New Jersey.</a:t>
            </a:r>
          </a:p>
          <a:p>
            <a:pPr algn="l">
              <a:spcAft>
                <a:spcPts val="600"/>
              </a:spcAft>
              <a:buSzPct val="107000"/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rgbClr val="33333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Total economic output of U.S. Latinos reached </a:t>
            </a:r>
            <a:r>
              <a:rPr lang="en-US" sz="2400" b="1" i="0" dirty="0">
                <a:solidFill>
                  <a:srgbClr val="33333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$3.2 trillion </a:t>
            </a:r>
            <a:r>
              <a:rPr lang="en-US" sz="2400" b="0" i="0" dirty="0">
                <a:solidFill>
                  <a:srgbClr val="33333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 2021 — more than total GDP of every nation except U.S., China, Japan and Germany.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0822985-92FE-36FC-3743-1D437CE5A9DA}"/>
              </a:ext>
            </a:extLst>
          </p:cNvPr>
          <p:cNvSpPr txBox="1"/>
          <p:nvPr/>
        </p:nvSpPr>
        <p:spPr>
          <a:xfrm>
            <a:off x="6194322" y="-13724"/>
            <a:ext cx="54372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Latino economic impact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393020E-2262-0ED9-4D7F-6CD8C8A17292}"/>
              </a:ext>
            </a:extLst>
          </p:cNvPr>
          <p:cNvSpPr txBox="1"/>
          <p:nvPr/>
        </p:nvSpPr>
        <p:spPr>
          <a:xfrm>
            <a:off x="6943725" y="6035622"/>
            <a:ext cx="50046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Sources: 2023 U.S. Latino GDP Report, U.S. Census</a:t>
            </a:r>
          </a:p>
        </p:txBody>
      </p:sp>
    </p:spTree>
    <p:extLst>
      <p:ext uri="{BB962C8B-B14F-4D97-AF65-F5344CB8AC3E}">
        <p14:creationId xmlns:p14="http://schemas.microsoft.com/office/powerpoint/2010/main" val="21848376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44AA14F-EF96-B1B8-AD0C-8B3F4044DD1F}"/>
              </a:ext>
            </a:extLst>
          </p:cNvPr>
          <p:cNvSpPr txBox="1"/>
          <p:nvPr/>
        </p:nvSpPr>
        <p:spPr>
          <a:xfrm>
            <a:off x="7472516" y="5663874"/>
            <a:ext cx="34167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Source: American Community Survey from the U.S. Census Bureau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 descr="This November, Arizona could change the rules of electoral politics">
            <a:extLst>
              <a:ext uri="{FF2B5EF4-FFF2-40B4-BE49-F238E27FC236}">
                <a16:creationId xmlns:a16="http://schemas.microsoft.com/office/drawing/2014/main" id="{004DC139-DA60-8F7C-0141-2ECB5402D0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12192000" cy="6853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7978575-FBBB-CF02-AE77-816EF9CF1ED7}"/>
              </a:ext>
            </a:extLst>
          </p:cNvPr>
          <p:cNvSpPr txBox="1"/>
          <p:nvPr/>
        </p:nvSpPr>
        <p:spPr>
          <a:xfrm>
            <a:off x="506360" y="3615019"/>
            <a:ext cx="337738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Election 2024</a:t>
            </a:r>
          </a:p>
        </p:txBody>
      </p:sp>
    </p:spTree>
    <p:extLst>
      <p:ext uri="{BB962C8B-B14F-4D97-AF65-F5344CB8AC3E}">
        <p14:creationId xmlns:p14="http://schemas.microsoft.com/office/powerpoint/2010/main" val="31245597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9A4BC61C-DEC0-5620-0323-064275951B5C}"/>
              </a:ext>
            </a:extLst>
          </p:cNvPr>
          <p:cNvSpPr txBox="1"/>
          <p:nvPr/>
        </p:nvSpPr>
        <p:spPr>
          <a:xfrm>
            <a:off x="3509255" y="214805"/>
            <a:ext cx="380594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Politics by Party</a:t>
            </a:r>
          </a:p>
        </p:txBody>
      </p:sp>
      <p:sp>
        <p:nvSpPr>
          <p:cNvPr id="2" name="AutoShape 2" descr="Arizona Legislative Information | Save Our Schools Arizona Network">
            <a:extLst>
              <a:ext uri="{FF2B5EF4-FFF2-40B4-BE49-F238E27FC236}">
                <a16:creationId xmlns:a16="http://schemas.microsoft.com/office/drawing/2014/main" id="{307ED63E-8A89-5AF2-D31C-19F9F525AEF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259394" cy="3259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7" descr="A large bell in front of Arizona State Capitol&#10;&#10;Description automatically generated">
            <a:extLst>
              <a:ext uri="{FF2B5EF4-FFF2-40B4-BE49-F238E27FC236}">
                <a16:creationId xmlns:a16="http://schemas.microsoft.com/office/drawing/2014/main" id="{6C4563D2-F479-D9C2-8BAA-5CB97B5E37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128" y="861136"/>
            <a:ext cx="10275665" cy="579173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5322D81-9B97-A35F-04DE-5AE809D93F45}"/>
              </a:ext>
            </a:extLst>
          </p:cNvPr>
          <p:cNvSpPr txBox="1"/>
          <p:nvPr/>
        </p:nvSpPr>
        <p:spPr>
          <a:xfrm>
            <a:off x="208339" y="1449420"/>
            <a:ext cx="2998839" cy="4308872"/>
          </a:xfrm>
          <a:prstGeom prst="rect">
            <a:avLst/>
          </a:prstGeom>
          <a:solidFill>
            <a:schemeClr val="bg2">
              <a:lumMod val="9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Arizona Legislature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Senate</a:t>
            </a:r>
          </a:p>
          <a:p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		GOP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		Dem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House</a:t>
            </a:r>
          </a:p>
          <a:p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		GOP</a:t>
            </a:r>
          </a:p>
          <a:p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		Dem</a:t>
            </a:r>
          </a:p>
          <a:p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E841C2F-4646-61E8-7C09-7D28CB173328}"/>
              </a:ext>
            </a:extLst>
          </p:cNvPr>
          <p:cNvSpPr txBox="1"/>
          <p:nvPr/>
        </p:nvSpPr>
        <p:spPr>
          <a:xfrm>
            <a:off x="9021812" y="1294792"/>
            <a:ext cx="2998839" cy="4924425"/>
          </a:xfrm>
          <a:prstGeom prst="rect">
            <a:avLst/>
          </a:prstGeom>
          <a:solidFill>
            <a:schemeClr val="bg2">
              <a:lumMod val="9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U.S. Congress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Senate</a:t>
            </a:r>
          </a:p>
          <a:p>
            <a:pPr marL="457200" indent="-457200">
              <a:buAutoNum type="arabicPlain" startAt="52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52 GOP</a:t>
            </a:r>
          </a:p>
          <a:p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 Dem</a:t>
            </a:r>
          </a:p>
          <a:p>
            <a:pPr marL="457200" indent="-457200">
              <a:buAutoNum type="arabicPlain" startAt="2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Ind</a:t>
            </a:r>
          </a:p>
          <a:p>
            <a:pPr marL="457200" indent="-457200">
              <a:buAutoNum type="arabicPlain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Vacancy</a:t>
            </a:r>
          </a:p>
          <a:p>
            <a:pPr marL="457200" indent="-457200">
              <a:buAutoNum type="arabicPlain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House</a:t>
            </a:r>
          </a:p>
          <a:p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220		GOP</a:t>
            </a:r>
          </a:p>
          <a:p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215		Dem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47762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9A4BC61C-DEC0-5620-0323-064275951B5C}"/>
              </a:ext>
            </a:extLst>
          </p:cNvPr>
          <p:cNvSpPr txBox="1"/>
          <p:nvPr/>
        </p:nvSpPr>
        <p:spPr>
          <a:xfrm>
            <a:off x="3509255" y="214805"/>
            <a:ext cx="380594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Proposition 314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DC56705-F194-2BD9-8B44-AF2AD52ED2D6}"/>
              </a:ext>
            </a:extLst>
          </p:cNvPr>
          <p:cNvSpPr txBox="1"/>
          <p:nvPr/>
        </p:nvSpPr>
        <p:spPr>
          <a:xfrm>
            <a:off x="736659" y="1247584"/>
            <a:ext cx="596614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 err="1">
                <a:solidFill>
                  <a:srgbClr val="333333"/>
                </a:solidFill>
                <a:effectLst/>
                <a:latin typeface="Libre Franklin" pitchFamily="2" charset="0"/>
              </a:rPr>
              <a:t>aking</a:t>
            </a:r>
            <a:r>
              <a:rPr lang="en-US" b="0" i="0" dirty="0">
                <a:solidFill>
                  <a:srgbClr val="333333"/>
                </a:solidFill>
                <a:effectLst/>
                <a:latin typeface="Libre Franklin" pitchFamily="2" charset="0"/>
              </a:rPr>
              <a:t> it a state crime for noncitizens to enter the state at any location other than the port of entry;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333333"/>
                </a:solidFill>
                <a:effectLst/>
                <a:latin typeface="Libre Franklin" pitchFamily="2" charset="0"/>
              </a:rPr>
              <a:t>allowing for state and local police to arrest noncitizens who cross the border unlawfully;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333333"/>
                </a:solidFill>
                <a:effectLst/>
                <a:latin typeface="Libre Franklin" pitchFamily="2" charset="0"/>
              </a:rPr>
              <a:t>allowing for state judges to order deportations;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333333"/>
                </a:solidFill>
                <a:effectLst/>
                <a:latin typeface="Libre Franklin" pitchFamily="2" charset="0"/>
              </a:rPr>
              <a:t>requiring the use of E-Verify program in order to determine the immigration status of individuals before the enrollment in a financial aid or public welfare program;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333333"/>
                </a:solidFill>
                <a:effectLst/>
                <a:latin typeface="Libre Franklin" pitchFamily="2" charset="0"/>
              </a:rPr>
              <a:t>making it a Class 6 felony for individuals who submit false information or documents to an employer to evade detection of employment eligibility, or to apply for public benefits, and;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333333"/>
                </a:solidFill>
                <a:effectLst/>
                <a:latin typeface="Libre Franklin" pitchFamily="2" charset="0"/>
              </a:rPr>
              <a:t>making the sale of fentanyl a Class 2 felony if the person knowingly sells fentanyl and it results in the death of another person.</a:t>
            </a:r>
          </a:p>
        </p:txBody>
      </p:sp>
      <p:pic>
        <p:nvPicPr>
          <p:cNvPr id="2052" name="Picture 4" descr="Immigration advocates worried about impact from Prop 314, Trump wins">
            <a:extLst>
              <a:ext uri="{FF2B5EF4-FFF2-40B4-BE49-F238E27FC236}">
                <a16:creationId xmlns:a16="http://schemas.microsoft.com/office/drawing/2014/main" id="{D36C9C50-2966-2153-9CDB-C6BC9143AB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59076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EC090937-65B6-4E69-8A51-DC43F550C2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A4BC61C-DEC0-5620-0323-064275951B5C}"/>
              </a:ext>
            </a:extLst>
          </p:cNvPr>
          <p:cNvSpPr txBox="1"/>
          <p:nvPr/>
        </p:nvSpPr>
        <p:spPr>
          <a:xfrm>
            <a:off x="631370" y="1059893"/>
            <a:ext cx="3462229" cy="47382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b="1" spc="-12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Prop 314:</a:t>
            </a:r>
          </a:p>
          <a:p>
            <a:pPr defTabSz="914400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b="1" spc="-12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Secure the Border Act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8EF8026-88C8-40AD-89D3-AB638002A6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0"/>
            <a:ext cx="753770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DC56705-F194-2BD9-8B44-AF2AD52ED2D6}"/>
              </a:ext>
            </a:extLst>
          </p:cNvPr>
          <p:cNvSpPr txBox="1"/>
          <p:nvPr/>
        </p:nvSpPr>
        <p:spPr>
          <a:xfrm>
            <a:off x="4826000" y="1059894"/>
            <a:ext cx="7039166" cy="47179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914400">
              <a:lnSpc>
                <a:spcPct val="85000"/>
              </a:lnSpc>
            </a:pPr>
            <a:endParaRPr lang="en-US" sz="2000" b="1" i="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400">
              <a:lnSpc>
                <a:spcPct val="85000"/>
              </a:lnSpc>
            </a:pPr>
            <a:r>
              <a:rPr lang="en-US" sz="210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Makes it a state crime for noncitizens to enter the state at any location other than the port of entry.</a:t>
            </a:r>
          </a:p>
          <a:p>
            <a:pPr defTabSz="914400">
              <a:lnSpc>
                <a:spcPct val="85000"/>
              </a:lnSpc>
              <a:buFont typeface="Arial" pitchFamily="34" charset="0"/>
              <a:buChar char=" "/>
            </a:pPr>
            <a:endParaRPr lang="en-US" sz="2100" i="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400">
              <a:lnSpc>
                <a:spcPct val="85000"/>
              </a:lnSpc>
            </a:pPr>
            <a:r>
              <a:rPr lang="en-US" sz="2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10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llows state and local police to arrest non-citizens who cross the border unlawfully.</a:t>
            </a:r>
          </a:p>
          <a:p>
            <a:pPr defTabSz="914400">
              <a:lnSpc>
                <a:spcPct val="85000"/>
              </a:lnSpc>
            </a:pPr>
            <a:endParaRPr lang="en-US" sz="2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400">
              <a:lnSpc>
                <a:spcPct val="85000"/>
              </a:lnSpc>
            </a:pPr>
            <a:r>
              <a:rPr lang="en-US" sz="21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Grants “civil immunity” for </a:t>
            </a:r>
            <a:r>
              <a:rPr lang="en-US" sz="2100" i="0" dirty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"state or local government entity, official, employee or contractor” for such actions</a:t>
            </a:r>
            <a:endParaRPr lang="en-US" sz="2100" i="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400">
              <a:lnSpc>
                <a:spcPct val="85000"/>
              </a:lnSpc>
              <a:buFont typeface="Arial" pitchFamily="34" charset="0"/>
              <a:buChar char=" "/>
            </a:pPr>
            <a:endParaRPr lang="en-US" sz="2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400">
              <a:lnSpc>
                <a:spcPct val="85000"/>
              </a:lnSpc>
            </a:pPr>
            <a:r>
              <a:rPr lang="en-US" sz="210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Allows state judges to order deportation.</a:t>
            </a:r>
          </a:p>
          <a:p>
            <a:pPr defTabSz="914400">
              <a:lnSpc>
                <a:spcPct val="85000"/>
              </a:lnSpc>
            </a:pPr>
            <a:endParaRPr lang="en-US" sz="2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400">
              <a:lnSpc>
                <a:spcPct val="85000"/>
              </a:lnSpc>
            </a:pPr>
            <a:r>
              <a:rPr lang="en-US" sz="210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Requires use of E-Verify program in order to determine immigration status of individuals before enrollment in a financial aid or public welfare program.</a:t>
            </a:r>
          </a:p>
          <a:p>
            <a:pPr defTabSz="914400">
              <a:lnSpc>
                <a:spcPct val="85000"/>
              </a:lnSpc>
              <a:buFont typeface="Arial" pitchFamily="34" charset="0"/>
              <a:buChar char=" "/>
            </a:pPr>
            <a:endParaRPr lang="en-US" sz="2100" i="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400">
              <a:lnSpc>
                <a:spcPct val="85000"/>
              </a:lnSpc>
            </a:pPr>
            <a:r>
              <a:rPr lang="en-US" sz="210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Makes it a Class 6 felony for individuals who submit false information or documents to an employer to evade detection of employment eligibility, or to apply for public benefits</a:t>
            </a:r>
            <a:r>
              <a:rPr lang="en-US" sz="2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defTabSz="914400">
              <a:lnSpc>
                <a:spcPct val="85000"/>
              </a:lnSpc>
            </a:pPr>
            <a:endParaRPr lang="en-US" sz="2100" i="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400">
              <a:lnSpc>
                <a:spcPct val="85000"/>
              </a:lnSpc>
            </a:pPr>
            <a:r>
              <a:rPr lang="en-US" sz="2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210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akes sale of fentanyl a Class 2 felony if person knowingly sells fentanyl and it results in the death of another person.</a:t>
            </a:r>
          </a:p>
          <a:p>
            <a:pPr defTabSz="914400">
              <a:lnSpc>
                <a:spcPct val="85000"/>
              </a:lnSpc>
              <a:spcAft>
                <a:spcPts val="600"/>
              </a:spcAft>
            </a:pPr>
            <a:endParaRPr lang="en-US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400">
              <a:lnSpc>
                <a:spcPct val="85000"/>
              </a:lnSpc>
              <a:spcAft>
                <a:spcPts val="600"/>
              </a:spcAft>
            </a:pPr>
            <a:r>
              <a:rPr lang="en-US" sz="2000" b="1" i="0" dirty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000" b="1" i="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70634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EC090937-65B6-4E69-8A51-DC43F550C2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A4BC61C-DEC0-5620-0323-064275951B5C}"/>
              </a:ext>
            </a:extLst>
          </p:cNvPr>
          <p:cNvSpPr txBox="1"/>
          <p:nvPr/>
        </p:nvSpPr>
        <p:spPr>
          <a:xfrm>
            <a:off x="631370" y="1059893"/>
            <a:ext cx="3462229" cy="47382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b="1" spc="-12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Prop 314:</a:t>
            </a:r>
          </a:p>
          <a:p>
            <a:pPr defTabSz="914400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b="1" spc="-12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Secure the Border Act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8EF8026-88C8-40AD-89D3-AB638002A6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0"/>
            <a:ext cx="753770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DC56705-F194-2BD9-8B44-AF2AD52ED2D6}"/>
              </a:ext>
            </a:extLst>
          </p:cNvPr>
          <p:cNvSpPr txBox="1"/>
          <p:nvPr/>
        </p:nvSpPr>
        <p:spPr>
          <a:xfrm>
            <a:off x="4826000" y="1059894"/>
            <a:ext cx="7039166" cy="47179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914400">
              <a:lnSpc>
                <a:spcPct val="85000"/>
              </a:lnSpc>
            </a:pPr>
            <a:endParaRPr lang="en-US" sz="2000" b="1" i="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b="1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GOP Border 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Priorities for Arizona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2000" i="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indent="-3429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Support implementation of Proposition 314, which has overwhelming public support.</a:t>
            </a:r>
          </a:p>
          <a:p>
            <a:pPr marL="342900" marR="0" indent="-3429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</a:t>
            </a:r>
            <a:r>
              <a:rPr lang="en-US" sz="2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nsure 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law </a:t>
            </a:r>
            <a:r>
              <a:rPr lang="en-US" sz="2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enforcement has every resource necessary to enforce this law.</a:t>
            </a:r>
          </a:p>
          <a:p>
            <a:pPr marL="342900" marR="0" indent="-3429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Strengthen Arizona’s sanctuary city ban by requiring active local compliance with both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Proposition 314 and federal immigration officials.</a:t>
            </a:r>
          </a:p>
          <a:p>
            <a:pPr marL="342900" marR="0" indent="-3429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Ensure statewide law enforcement support of federal efforts “to keep our communities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safe and end the scourge of fentanyl and human trafficking.”</a:t>
            </a:r>
          </a:p>
          <a:p>
            <a:pPr marL="342900" marR="0" indent="-3429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Increase oversight of refugee agencies that contract with the state to ensure compliance with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state and federal law enforcement and immigration law.</a:t>
            </a:r>
            <a:endParaRPr lang="en-US" sz="20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indent="-3429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Increase penalties for fentanyl trafficking and possession.</a:t>
            </a:r>
            <a:endParaRPr lang="en-US" sz="20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86364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83" t="-14476" r="-5008" b="-8481"/>
          <a:stretch/>
        </p:blipFill>
        <p:spPr>
          <a:xfrm>
            <a:off x="1614850" y="189774"/>
            <a:ext cx="8962298" cy="219456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44EB0E2-6BF5-E4BD-0663-6E548BA775EA}"/>
              </a:ext>
            </a:extLst>
          </p:cNvPr>
          <p:cNvSpPr txBox="1"/>
          <p:nvPr/>
        </p:nvSpPr>
        <p:spPr>
          <a:xfrm>
            <a:off x="2434005" y="2609235"/>
            <a:ext cx="8882924" cy="3539430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Established 1969 in Phoenix as part of the Chicano movement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Operations in Arizona, Nevada, New Mexico, Texas, California and Colorado (and Utah soon)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We have about 2,000 employees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One of nation’s largest Latino organizations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Despite our name, we help anyone in need</a:t>
            </a:r>
          </a:p>
        </p:txBody>
      </p:sp>
    </p:spTree>
    <p:extLst>
      <p:ext uri="{BB962C8B-B14F-4D97-AF65-F5344CB8AC3E}">
        <p14:creationId xmlns:p14="http://schemas.microsoft.com/office/powerpoint/2010/main" val="24149061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3408">
              <a:srgbClr val="F8D5A2"/>
            </a:gs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91738">
              <a:srgbClr val="FADCB1"/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FE59B3A1-F1D2-5783-195B-9D2C7488C0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6800" y="91432"/>
            <a:ext cx="9738400" cy="6488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35DBC59-19A5-22B8-100E-9DF2608DF9D5}"/>
              </a:ext>
            </a:extLst>
          </p:cNvPr>
          <p:cNvSpPr txBox="1"/>
          <p:nvPr/>
        </p:nvSpPr>
        <p:spPr>
          <a:xfrm>
            <a:off x="1226800" y="490974"/>
            <a:ext cx="473456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Trump Deportation Plan</a:t>
            </a:r>
          </a:p>
        </p:txBody>
      </p:sp>
    </p:spTree>
    <p:extLst>
      <p:ext uri="{BB962C8B-B14F-4D97-AF65-F5344CB8AC3E}">
        <p14:creationId xmlns:p14="http://schemas.microsoft.com/office/powerpoint/2010/main" val="30775204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3408">
              <a:srgbClr val="F8D5A2"/>
            </a:gs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91738">
              <a:srgbClr val="FADCB1"/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Trump is promising deportations under the Alien Enemies Act of 1798. What  is it? | WUNC">
            <a:extLst>
              <a:ext uri="{FF2B5EF4-FFF2-40B4-BE49-F238E27FC236}">
                <a16:creationId xmlns:a16="http://schemas.microsoft.com/office/drawing/2014/main" id="{D0EBEBEF-C771-6BC6-3657-895913AB74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4193" y="240678"/>
            <a:ext cx="8382000" cy="628650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72CAC5F-E662-4D63-D626-80A503D3CA15}"/>
              </a:ext>
            </a:extLst>
          </p:cNvPr>
          <p:cNvSpPr txBox="1"/>
          <p:nvPr/>
        </p:nvSpPr>
        <p:spPr>
          <a:xfrm>
            <a:off x="93406" y="221372"/>
            <a:ext cx="3456039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President-elect Donald Trump plans to use </a:t>
            </a:r>
            <a:r>
              <a:rPr lang="en-US" b="1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military</a:t>
            </a:r>
            <a:r>
              <a:rPr lang="en-US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for mass deportations despite legal limits. </a:t>
            </a:r>
          </a:p>
          <a:p>
            <a:pPr algn="l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b="1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National Guard </a:t>
            </a:r>
            <a:r>
              <a:rPr lang="en-US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would support deportations but not make arrests.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en-US" b="0" i="0" u="none" strike="noStrike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American Immigration Council estimates 1 million deportations a year would require ICE to hire </a:t>
            </a:r>
            <a:r>
              <a:rPr lang="en-US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30,000 new officers</a:t>
            </a:r>
            <a:r>
              <a:rPr lang="en-U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"instantly making it the largest law enforcement agency in the federal government." 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Deportation effort could cost nearly </a:t>
            </a:r>
            <a:r>
              <a:rPr lang="en-US" b="1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$1 trillion </a:t>
            </a:r>
            <a:r>
              <a:rPr lang="en-US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over a decade.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Trump: “There is no price tag” that will prevent deportations.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18326BA-53AE-EEA4-9138-BE224C0C6BCA}"/>
              </a:ext>
            </a:extLst>
          </p:cNvPr>
          <p:cNvSpPr txBox="1"/>
          <p:nvPr/>
        </p:nvSpPr>
        <p:spPr>
          <a:xfrm>
            <a:off x="4107868" y="409723"/>
            <a:ext cx="3751863" cy="138499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i="0" dirty="0">
                <a:effectLst/>
                <a:latin typeface="Arial" panose="020B0604020202020204" pitchFamily="34" charset="0"/>
                <a:ea typeface="Kigelia Light" panose="020B0502040204020203" pitchFamily="34" charset="0"/>
                <a:cs typeface="Arial" panose="020B0604020202020204" pitchFamily="34" charset="0"/>
              </a:rPr>
              <a:t>"I consider it an invasion of our country.” – </a:t>
            </a:r>
            <a:r>
              <a:rPr lang="en-US" sz="2800" b="1" dirty="0">
                <a:latin typeface="Arial" panose="020B0604020202020204" pitchFamily="34" charset="0"/>
                <a:ea typeface="Kigelia Light" panose="020B0502040204020203" pitchFamily="34" charset="0"/>
                <a:cs typeface="Arial" panose="020B0604020202020204" pitchFamily="34" charset="0"/>
              </a:rPr>
              <a:t>Trump</a:t>
            </a:r>
          </a:p>
        </p:txBody>
      </p:sp>
    </p:spTree>
    <p:extLst>
      <p:ext uri="{BB962C8B-B14F-4D97-AF65-F5344CB8AC3E}">
        <p14:creationId xmlns:p14="http://schemas.microsoft.com/office/powerpoint/2010/main" val="31015544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1C5E4FF-05B3-63BD-28F1-79AB3D30A1F9}"/>
              </a:ext>
            </a:extLst>
          </p:cNvPr>
          <p:cNvSpPr txBox="1"/>
          <p:nvPr/>
        </p:nvSpPr>
        <p:spPr>
          <a:xfrm>
            <a:off x="3112155" y="345440"/>
            <a:ext cx="59676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Immigration Enforcement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3F2B503-8956-03AC-AA79-EE4916F0A985}"/>
              </a:ext>
            </a:extLst>
          </p:cNvPr>
          <p:cNvSpPr txBox="1"/>
          <p:nvPr/>
        </p:nvSpPr>
        <p:spPr>
          <a:xfrm>
            <a:off x="741680" y="1127760"/>
            <a:ext cx="10708640" cy="5570756"/>
          </a:xfrm>
          <a:prstGeom prst="rect">
            <a:avLst/>
          </a:prstGeom>
          <a:solidFill>
            <a:schemeClr val="bg2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800" b="1" i="0" dirty="0">
                <a:solidFill>
                  <a:srgbClr val="36363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Laken Riley Act </a:t>
            </a:r>
            <a:r>
              <a:rPr lang="en-US" sz="2800" b="0" i="0" dirty="0">
                <a:solidFill>
                  <a:srgbClr val="36363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would require federal authorities to detain undocumented immigrants </a:t>
            </a:r>
            <a:r>
              <a:rPr lang="en-US" sz="2800" b="1" i="1" u="sng" dirty="0">
                <a:solidFill>
                  <a:srgbClr val="36363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charged</a:t>
            </a:r>
            <a:r>
              <a:rPr lang="en-US" sz="2800" b="0" i="1" dirty="0">
                <a:solidFill>
                  <a:srgbClr val="36363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0" i="0" dirty="0">
                <a:solidFill>
                  <a:srgbClr val="36363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with burglary, theft, larceny or shoplifting.</a:t>
            </a:r>
          </a:p>
          <a:p>
            <a:pPr>
              <a:spcAft>
                <a:spcPts val="600"/>
              </a:spcAft>
            </a:pPr>
            <a:r>
              <a:rPr lang="en-US" sz="2800" b="0" i="0" dirty="0">
                <a:solidFill>
                  <a:srgbClr val="36363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Proposed law would broaden the list of charges that would subject them to being held and potentially deported.</a:t>
            </a:r>
          </a:p>
          <a:p>
            <a:pPr algn="l" fontAlgn="base">
              <a:spcAft>
                <a:spcPts val="600"/>
              </a:spcAft>
            </a:pPr>
            <a:r>
              <a:rPr lang="en-US" sz="28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Under current law, noncitizens who have been convicted of at least two petty offenses are subject to potential deportation.</a:t>
            </a:r>
          </a:p>
          <a:p>
            <a:pPr algn="l" fontAlgn="base">
              <a:spcAft>
                <a:spcPts val="600"/>
              </a:spcAft>
            </a:pPr>
            <a:endParaRPr lang="en-US" sz="2800" b="0" i="0" dirty="0">
              <a:solidFill>
                <a:srgbClr val="333333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 fontAlgn="base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36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Expected reintroduced </a:t>
            </a:r>
            <a:r>
              <a:rPr lang="en-US" sz="2800" b="1" i="0" dirty="0">
                <a:solidFill>
                  <a:srgbClr val="36363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bills </a:t>
            </a:r>
            <a:r>
              <a:rPr lang="en-US" sz="2800" b="0" i="0" dirty="0">
                <a:solidFill>
                  <a:srgbClr val="36363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to increase deportations, hold asylum applicants outside of the United States and strip federal funding from cities that limit cooperation with federal immigration enforcement authorities.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75796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1C5E4FF-05B3-63BD-28F1-79AB3D30A1F9}"/>
              </a:ext>
            </a:extLst>
          </p:cNvPr>
          <p:cNvSpPr txBox="1"/>
          <p:nvPr/>
        </p:nvSpPr>
        <p:spPr>
          <a:xfrm>
            <a:off x="2910840" y="345440"/>
            <a:ext cx="6370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Immigrants in United States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3F2B503-8956-03AC-AA79-EE4916F0A985}"/>
              </a:ext>
            </a:extLst>
          </p:cNvPr>
          <p:cNvSpPr txBox="1"/>
          <p:nvPr/>
        </p:nvSpPr>
        <p:spPr>
          <a:xfrm>
            <a:off x="741680" y="1127760"/>
            <a:ext cx="10708640" cy="5216813"/>
          </a:xfrm>
          <a:prstGeom prst="rect">
            <a:avLst/>
          </a:prstGeom>
          <a:solidFill>
            <a:schemeClr val="bg2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47.8 million</a:t>
            </a:r>
            <a:r>
              <a:rPr lang="en-US" sz="28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8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immigrants in the United States in 2023.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11 million </a:t>
            </a:r>
            <a:r>
              <a:rPr lang="en-US" sz="28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undocumented immigrants in U.S.</a:t>
            </a:r>
          </a:p>
          <a:p>
            <a:pPr marL="457200" indent="-4572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5.8 million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U.S. homes have at least one undocumented resident. </a:t>
            </a:r>
          </a:p>
          <a:p>
            <a:pPr marL="457200" indent="-4572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4.7 million </a:t>
            </a:r>
            <a:r>
              <a:rPr lang="en-US" sz="28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households have undocumented residents </a:t>
            </a:r>
            <a:r>
              <a:rPr lang="en-US" sz="2800" b="1" i="1" u="sng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en-US" sz="2800" b="1" i="0" u="sng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8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U.S. citizens or others with legal status.</a:t>
            </a:r>
          </a:p>
          <a:p>
            <a:pPr marL="457200" indent="-4572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More than</a:t>
            </a:r>
            <a:r>
              <a:rPr lang="en-US" sz="28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half </a:t>
            </a:r>
            <a:r>
              <a:rPr lang="en-US" sz="28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of the U.S. undocumented population has been in U.S. for at least 10 years.</a:t>
            </a:r>
          </a:p>
          <a:p>
            <a:pPr marL="457200" indent="-4572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5.5 million </a:t>
            </a:r>
            <a:r>
              <a:rPr lang="en-US" sz="28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U.S.-born children live in households with at least one undocumented resident, including </a:t>
            </a:r>
            <a:r>
              <a:rPr lang="en-US" sz="28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1.8 million </a:t>
            </a:r>
            <a:r>
              <a:rPr lang="en-US" sz="28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living in households with two undocumented parents.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ABFF91A-21C1-AD03-93E9-5AB09F42A0B8}"/>
              </a:ext>
            </a:extLst>
          </p:cNvPr>
          <p:cNvSpPr txBox="1"/>
          <p:nvPr/>
        </p:nvSpPr>
        <p:spPr>
          <a:xfrm>
            <a:off x="6776720" y="6395373"/>
            <a:ext cx="5008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Pew Research Center, Center for Migration Studies</a:t>
            </a:r>
          </a:p>
        </p:txBody>
      </p:sp>
    </p:spTree>
    <p:extLst>
      <p:ext uri="{BB962C8B-B14F-4D97-AF65-F5344CB8AC3E}">
        <p14:creationId xmlns:p14="http://schemas.microsoft.com/office/powerpoint/2010/main" val="18263598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1C5E4FF-05B3-63BD-28F1-79AB3D30A1F9}"/>
              </a:ext>
            </a:extLst>
          </p:cNvPr>
          <p:cNvSpPr txBox="1"/>
          <p:nvPr/>
        </p:nvSpPr>
        <p:spPr>
          <a:xfrm>
            <a:off x="2910840" y="345440"/>
            <a:ext cx="6370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Immigrants in United States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3F2B503-8956-03AC-AA79-EE4916F0A985}"/>
              </a:ext>
            </a:extLst>
          </p:cNvPr>
          <p:cNvSpPr txBox="1"/>
          <p:nvPr/>
        </p:nvSpPr>
        <p:spPr>
          <a:xfrm>
            <a:off x="741680" y="1290320"/>
            <a:ext cx="10708640" cy="4708981"/>
          </a:xfrm>
          <a:prstGeom prst="rect">
            <a:avLst/>
          </a:prstGeom>
          <a:solidFill>
            <a:schemeClr val="bg2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marL="457200" indent="-4572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8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Mass deportation would push nearly </a:t>
            </a:r>
            <a:r>
              <a:rPr lang="en-US" sz="28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10 million </a:t>
            </a:r>
            <a:r>
              <a:rPr lang="en-US" sz="28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U.S. citizens into economic hardship.</a:t>
            </a:r>
          </a:p>
          <a:p>
            <a:pPr marL="457200" indent="-4572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8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Median household income for mixed-status households would decrease, from </a:t>
            </a:r>
            <a:r>
              <a:rPr lang="en-US" sz="28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$75,500 to $39,000 </a:t>
            </a:r>
            <a:r>
              <a:rPr lang="en-US" sz="28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(a drop of over 48%).</a:t>
            </a:r>
          </a:p>
          <a:p>
            <a:pPr marL="457200" indent="-4572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Taxpayer c</a:t>
            </a:r>
            <a:r>
              <a:rPr lang="en-US" sz="28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ost of upbringing U.S.-born children in the event of mass deportation is estimated to be at least </a:t>
            </a:r>
            <a:r>
              <a:rPr lang="en-US" sz="28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$116.5 billion</a:t>
            </a:r>
            <a:r>
              <a:rPr lang="en-US" sz="28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indent="-4572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8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Undocumented workers contribute an estimated </a:t>
            </a:r>
            <a:r>
              <a:rPr lang="en-US" sz="28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$96.7 billion </a:t>
            </a:r>
            <a:r>
              <a:rPr lang="en-US" sz="28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 federal, state, and local taxes.</a:t>
            </a:r>
          </a:p>
          <a:p>
            <a:pPr marL="457200" indent="-4572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8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8.3 million </a:t>
            </a:r>
            <a:r>
              <a:rPr lang="en-US" sz="28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undocumented immigrants work in the U.S. economy, or </a:t>
            </a:r>
            <a:r>
              <a:rPr lang="en-US" sz="28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5.2% </a:t>
            </a:r>
            <a:r>
              <a:rPr lang="en-US" sz="28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of the workforce. 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F980C7C-EDD3-BD0C-3D21-08B8F13D6B8E}"/>
              </a:ext>
            </a:extLst>
          </p:cNvPr>
          <p:cNvSpPr txBox="1"/>
          <p:nvPr/>
        </p:nvSpPr>
        <p:spPr>
          <a:xfrm>
            <a:off x="6654800" y="6297850"/>
            <a:ext cx="5008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Pew Research Center, Center for Migration Studies</a:t>
            </a:r>
          </a:p>
        </p:txBody>
      </p:sp>
    </p:spTree>
    <p:extLst>
      <p:ext uri="{BB962C8B-B14F-4D97-AF65-F5344CB8AC3E}">
        <p14:creationId xmlns:p14="http://schemas.microsoft.com/office/powerpoint/2010/main" val="6213767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3408">
              <a:srgbClr val="F8D5A2"/>
            </a:gs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91738">
              <a:srgbClr val="FADCB1"/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>
            <a:extLst>
              <a:ext uri="{FF2B5EF4-FFF2-40B4-BE49-F238E27FC236}">
                <a16:creationId xmlns:a16="http://schemas.microsoft.com/office/drawing/2014/main" id="{3BB0627C-8985-02B3-1292-50BC13D015E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5746" b="48108"/>
          <a:stretch/>
        </p:blipFill>
        <p:spPr bwMode="auto">
          <a:xfrm>
            <a:off x="1749425" y="274320"/>
            <a:ext cx="6273341" cy="6583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779422F-0756-9C2F-A9F1-24130AF0E4B6}"/>
              </a:ext>
            </a:extLst>
          </p:cNvPr>
          <p:cNvSpPr txBox="1"/>
          <p:nvPr/>
        </p:nvSpPr>
        <p:spPr>
          <a:xfrm>
            <a:off x="9230497" y="6523320"/>
            <a:ext cx="28667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effectLst/>
                <a:latin typeface="Arial" panose="020B0604020202020204" pitchFamily="34" charset="0"/>
              </a:rPr>
              <a:t>Source: American Immigration Council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1028320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3408">
              <a:srgbClr val="F8D5A2"/>
            </a:gs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91738">
              <a:srgbClr val="FADCB1"/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>
            <a:extLst>
              <a:ext uri="{FF2B5EF4-FFF2-40B4-BE49-F238E27FC236}">
                <a16:creationId xmlns:a16="http://schemas.microsoft.com/office/drawing/2014/main" id="{3BB0627C-8985-02B3-1292-50BC13D015E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5746" b="48108"/>
          <a:stretch/>
        </p:blipFill>
        <p:spPr bwMode="auto">
          <a:xfrm>
            <a:off x="1749425" y="274320"/>
            <a:ext cx="6273341" cy="6583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779422F-0756-9C2F-A9F1-24130AF0E4B6}"/>
              </a:ext>
            </a:extLst>
          </p:cNvPr>
          <p:cNvSpPr txBox="1"/>
          <p:nvPr/>
        </p:nvSpPr>
        <p:spPr>
          <a:xfrm>
            <a:off x="9230497" y="6523320"/>
            <a:ext cx="28667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effectLst/>
                <a:latin typeface="Arial" panose="020B0604020202020204" pitchFamily="34" charset="0"/>
              </a:rPr>
              <a:t>Source: American Immigration Council</a:t>
            </a:r>
            <a:endParaRPr lang="en-US" sz="1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B84E5AF-4863-4224-755A-9631941DCCA6}"/>
              </a:ext>
            </a:extLst>
          </p:cNvPr>
          <p:cNvSpPr txBox="1"/>
          <p:nvPr/>
        </p:nvSpPr>
        <p:spPr>
          <a:xfrm>
            <a:off x="8563232" y="2928551"/>
            <a:ext cx="3435179" cy="304698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2400" b="1" i="0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AZ FACTOID</a:t>
            </a:r>
          </a:p>
          <a:p>
            <a:pPr algn="l"/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275,000 </a:t>
            </a:r>
            <a:r>
              <a:rPr lang="en-US" sz="2400" b="0" i="0" strike="noStrike" dirty="0">
                <a:effectLst/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undocumented immigrants</a:t>
            </a:r>
            <a:r>
              <a:rPr lang="en-US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comprised 28% of the immigrant population and 4% of the total state population in 2016.</a:t>
            </a:r>
          </a:p>
        </p:txBody>
      </p:sp>
    </p:spTree>
    <p:extLst>
      <p:ext uri="{BB962C8B-B14F-4D97-AF65-F5344CB8AC3E}">
        <p14:creationId xmlns:p14="http://schemas.microsoft.com/office/powerpoint/2010/main" val="3846029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3408">
              <a:srgbClr val="F8D5A2"/>
            </a:gs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91738">
              <a:srgbClr val="FADCB1"/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2CEC005-0068-7BA2-8A09-050E103A6098}"/>
              </a:ext>
            </a:extLst>
          </p:cNvPr>
          <p:cNvSpPr txBox="1"/>
          <p:nvPr/>
        </p:nvSpPr>
        <p:spPr>
          <a:xfrm>
            <a:off x="9230497" y="6523320"/>
            <a:ext cx="28667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effectLst/>
                <a:latin typeface="Arial" panose="020B0604020202020204" pitchFamily="34" charset="0"/>
              </a:rPr>
              <a:t>Source: American Immigration Council</a:t>
            </a:r>
            <a:endParaRPr lang="en-US" sz="1200" dirty="0"/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id="{EB89458F-CE56-4D2C-008A-8EFA07A5882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t="51403" r="-906" b="5633"/>
          <a:stretch/>
        </p:blipFill>
        <p:spPr bwMode="auto">
          <a:xfrm>
            <a:off x="1122955" y="216639"/>
            <a:ext cx="7230213" cy="6583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153058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3408">
              <a:srgbClr val="F8D5A2"/>
            </a:gs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91738">
              <a:srgbClr val="FADCB1"/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2CEC005-0068-7BA2-8A09-050E103A6098}"/>
              </a:ext>
            </a:extLst>
          </p:cNvPr>
          <p:cNvSpPr txBox="1"/>
          <p:nvPr/>
        </p:nvSpPr>
        <p:spPr>
          <a:xfrm>
            <a:off x="9230497" y="6523320"/>
            <a:ext cx="28667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effectLst/>
                <a:latin typeface="Arial" panose="020B0604020202020204" pitchFamily="34" charset="0"/>
              </a:rPr>
              <a:t>Source: American Immigration Council</a:t>
            </a:r>
            <a:endParaRPr lang="en-US" sz="1200" dirty="0"/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id="{EB89458F-CE56-4D2C-008A-8EFA07A5882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t="51403" r="-906" b="5633"/>
          <a:stretch/>
        </p:blipFill>
        <p:spPr bwMode="auto">
          <a:xfrm>
            <a:off x="1122955" y="216639"/>
            <a:ext cx="7230213" cy="6583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EF26559-E05A-DA02-B6E0-0A44F62401E8}"/>
              </a:ext>
            </a:extLst>
          </p:cNvPr>
          <p:cNvSpPr txBox="1"/>
          <p:nvPr/>
        </p:nvSpPr>
        <p:spPr>
          <a:xfrm>
            <a:off x="8610049" y="2804984"/>
            <a:ext cx="3484606" cy="34163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 FACTOID</a:t>
            </a:r>
          </a:p>
          <a:p>
            <a:pPr algn="l"/>
            <a:endParaRPr lang="en-US" sz="2400" b="0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466,047 people in Arizona, including 255,489 U.S. citizens, lived with at least one </a:t>
            </a:r>
            <a:r>
              <a:rPr lang="en-US" sz="2400" b="0" i="0" strike="noStrike" dirty="0">
                <a:effectLst/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undocumented family member</a:t>
            </a:r>
            <a:r>
              <a:rPr lang="en-US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between 2010 and 2014.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3D6C0F8-1A98-30CA-A733-F86CC88E52E8}"/>
              </a:ext>
            </a:extLst>
          </p:cNvPr>
          <p:cNvSpPr txBox="1"/>
          <p:nvPr/>
        </p:nvSpPr>
        <p:spPr>
          <a:xfrm>
            <a:off x="4633645" y="3429000"/>
            <a:ext cx="3606229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C08B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largest shares of immigrants in Arizona’s labor force work in the following occupations:</a:t>
            </a:r>
          </a:p>
        </p:txBody>
      </p:sp>
    </p:spTree>
    <p:extLst>
      <p:ext uri="{BB962C8B-B14F-4D97-AF65-F5344CB8AC3E}">
        <p14:creationId xmlns:p14="http://schemas.microsoft.com/office/powerpoint/2010/main" val="14826916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5590E51-EF50-CF5A-3707-8F5DCA3D958A}"/>
              </a:ext>
            </a:extLst>
          </p:cNvPr>
          <p:cNvSpPr txBox="1"/>
          <p:nvPr/>
        </p:nvSpPr>
        <p:spPr>
          <a:xfrm>
            <a:off x="636998" y="210026"/>
            <a:ext cx="11065267" cy="63709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b="1" dirty="0">
                <a:solidFill>
                  <a:srgbClr val="0C08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Summary Conclusion: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Mass deportation is not immigration reform.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Mass deportation will harm our nation’s economy.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Mass deportation will carry an exorbitant price tag for taxpayers.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Mass deportation will exacerbate our labor shortage.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Mass deportation will compromise our nation’s values and liberties.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Mass deportation will further demonize people according to ethnicity.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Mass deportation will go down in history as one of our nation’s biggest mistakes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48656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8118312-00F0-6B6F-2721-2A2FA47B71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2014" y="271462"/>
            <a:ext cx="10287000" cy="63150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174AE74-6F0B-FC50-BA23-37F9944DE63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32" t="21630" r="23804" b="10758"/>
          <a:stretch/>
        </p:blipFill>
        <p:spPr>
          <a:xfrm>
            <a:off x="7891672" y="271462"/>
            <a:ext cx="3427342" cy="412163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1E0949D-C4A4-F850-2B5F-337B06F2C999}"/>
              </a:ext>
            </a:extLst>
          </p:cNvPr>
          <p:cNvSpPr txBox="1"/>
          <p:nvPr/>
        </p:nvSpPr>
        <p:spPr>
          <a:xfrm>
            <a:off x="7891672" y="2454104"/>
            <a:ext cx="3706142" cy="19389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sz="2400" b="1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Health &amp; Human Services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400" b="1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Housing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400" b="1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Education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400" b="1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Economic Development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400" b="1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Advocacy</a:t>
            </a:r>
          </a:p>
        </p:txBody>
      </p:sp>
    </p:spTree>
    <p:extLst>
      <p:ext uri="{BB962C8B-B14F-4D97-AF65-F5344CB8AC3E}">
        <p14:creationId xmlns:p14="http://schemas.microsoft.com/office/powerpoint/2010/main" val="353846176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83" t="-14476" r="-5008" b="-8481"/>
          <a:stretch/>
        </p:blipFill>
        <p:spPr>
          <a:xfrm>
            <a:off x="1711036" y="537331"/>
            <a:ext cx="8769927" cy="2147455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0AE5298-3AB5-6021-AAE7-89F57F50F7F4}"/>
              </a:ext>
            </a:extLst>
          </p:cNvPr>
          <p:cNvSpPr txBox="1"/>
          <p:nvPr/>
        </p:nvSpPr>
        <p:spPr>
          <a:xfrm>
            <a:off x="3086919" y="4805404"/>
            <a:ext cx="60181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Joseph.Garcia@CPLC.org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DEAA01C-E2F1-AE9B-5FF2-0D70C71222C6}"/>
              </a:ext>
            </a:extLst>
          </p:cNvPr>
          <p:cNvSpPr txBox="1"/>
          <p:nvPr/>
        </p:nvSpPr>
        <p:spPr>
          <a:xfrm>
            <a:off x="3849455" y="3974407"/>
            <a:ext cx="44930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Joseph Garcia</a:t>
            </a:r>
          </a:p>
        </p:txBody>
      </p:sp>
    </p:spTree>
    <p:extLst>
      <p:ext uri="{BB962C8B-B14F-4D97-AF65-F5344CB8AC3E}">
        <p14:creationId xmlns:p14="http://schemas.microsoft.com/office/powerpoint/2010/main" val="9519125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084DE3A0-3C89-B710-99D9-16FCED502732}"/>
              </a:ext>
            </a:extLst>
          </p:cNvPr>
          <p:cNvSpPr txBox="1"/>
          <p:nvPr/>
        </p:nvSpPr>
        <p:spPr>
          <a:xfrm>
            <a:off x="7727796" y="860076"/>
            <a:ext cx="33788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14" name="Table 14">
            <a:extLst>
              <a:ext uri="{FF2B5EF4-FFF2-40B4-BE49-F238E27FC236}">
                <a16:creationId xmlns:a16="http://schemas.microsoft.com/office/drawing/2014/main" id="{6FE43143-428F-662D-2DC1-1A531159FD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2194174"/>
              </p:ext>
            </p:extLst>
          </p:nvPr>
        </p:nvGraphicFramePr>
        <p:xfrm>
          <a:off x="7438768" y="630195"/>
          <a:ext cx="4201297" cy="53342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01297">
                  <a:extLst>
                    <a:ext uri="{9D8B030D-6E8A-4147-A177-3AD203B41FA5}">
                      <a16:colId xmlns:a16="http://schemas.microsoft.com/office/drawing/2014/main" val="1925941238"/>
                    </a:ext>
                  </a:extLst>
                </a:gridCol>
              </a:tblGrid>
              <a:tr h="557497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Arizona Population by Decade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0814315"/>
                  </a:ext>
                </a:extLst>
              </a:tr>
              <a:tr h="557497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                7.15 million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4427678"/>
                  </a:ext>
                </a:extLst>
              </a:tr>
              <a:tr h="557497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2010                6.39 million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9445635"/>
                  </a:ext>
                </a:extLst>
              </a:tr>
              <a:tr h="557497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2000                5.13 million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9032868"/>
                  </a:ext>
                </a:extLst>
              </a:tr>
              <a:tr h="557497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1990                3.67 million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3954489"/>
                  </a:ext>
                </a:extLst>
              </a:tr>
              <a:tr h="557497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1980                2.73 million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008809"/>
                  </a:ext>
                </a:extLst>
              </a:tr>
              <a:tr h="557497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1970                1.77 million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8050431"/>
                  </a:ext>
                </a:extLst>
              </a:tr>
              <a:tr h="557497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1960                1.32 million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7523614"/>
                  </a:ext>
                </a:extLst>
              </a:tr>
              <a:tr h="874312">
                <a:tc>
                  <a:txBody>
                    <a:bodyPr/>
                    <a:lstStyle/>
                    <a:p>
                      <a:pPr marL="342900" indent="-342900">
                        <a:buAutoNum type="arabicPlain" startAt="1950"/>
                      </a:pPr>
                      <a:r>
                        <a:rPr lang="en-US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756,000</a:t>
                      </a:r>
                    </a:p>
                    <a:p>
                      <a:pPr marL="342900" indent="-342900">
                        <a:buAutoNum type="arabicPlain" startAt="1950"/>
                      </a:pPr>
                      <a:endParaRPr lang="en-US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 algn="r">
                        <a:buNone/>
                      </a:pPr>
                      <a:r>
                        <a:rPr lang="en-US" sz="1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Sources: Census, </a:t>
                      </a:r>
                      <a:r>
                        <a:rPr lang="en-US" sz="1200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MicroTrends</a:t>
                      </a:r>
                      <a:endParaRPr lang="en-US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5221688"/>
                  </a:ext>
                </a:extLst>
              </a:tr>
            </a:tbl>
          </a:graphicData>
        </a:graphic>
      </p:graphicFrame>
      <p:pic>
        <p:nvPicPr>
          <p:cNvPr id="2050" name="Picture 2" descr="Arizona the Grand Canyon State Artwood Jumbo Fridge Magnet">
            <a:extLst>
              <a:ext uri="{FF2B5EF4-FFF2-40B4-BE49-F238E27FC236}">
                <a16:creationId xmlns:a16="http://schemas.microsoft.com/office/drawing/2014/main" id="{3EFDF885-4CB2-5DFE-F6FA-29CDE9F996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385" y="514350"/>
            <a:ext cx="5829300" cy="582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058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084DE3A0-3C89-B710-99D9-16FCED502732}"/>
              </a:ext>
            </a:extLst>
          </p:cNvPr>
          <p:cNvSpPr txBox="1"/>
          <p:nvPr/>
        </p:nvSpPr>
        <p:spPr>
          <a:xfrm>
            <a:off x="7727796" y="860076"/>
            <a:ext cx="33788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14" name="Table 14">
            <a:extLst>
              <a:ext uri="{FF2B5EF4-FFF2-40B4-BE49-F238E27FC236}">
                <a16:creationId xmlns:a16="http://schemas.microsoft.com/office/drawing/2014/main" id="{6FE43143-428F-662D-2DC1-1A531159FD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990798"/>
              </p:ext>
            </p:extLst>
          </p:nvPr>
        </p:nvGraphicFramePr>
        <p:xfrm>
          <a:off x="7438768" y="630195"/>
          <a:ext cx="4201297" cy="58917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01297">
                  <a:extLst>
                    <a:ext uri="{9D8B030D-6E8A-4147-A177-3AD203B41FA5}">
                      <a16:colId xmlns:a16="http://schemas.microsoft.com/office/drawing/2014/main" val="1925941238"/>
                    </a:ext>
                  </a:extLst>
                </a:gridCol>
              </a:tblGrid>
              <a:tr h="557497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Arizona Population by Decade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0814315"/>
                  </a:ext>
                </a:extLst>
              </a:tr>
              <a:tr h="557497"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2030         8.1 </a:t>
                      </a:r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millon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3268188"/>
                  </a:ext>
                </a:extLst>
              </a:tr>
              <a:tr h="557497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                7.15 million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4427678"/>
                  </a:ext>
                </a:extLst>
              </a:tr>
              <a:tr h="557497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2010                6.39 million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9445635"/>
                  </a:ext>
                </a:extLst>
              </a:tr>
              <a:tr h="557497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2000                5.13 million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9032868"/>
                  </a:ext>
                </a:extLst>
              </a:tr>
              <a:tr h="557497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1990                3.67 million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3954489"/>
                  </a:ext>
                </a:extLst>
              </a:tr>
              <a:tr h="557497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1980                2.73 million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008809"/>
                  </a:ext>
                </a:extLst>
              </a:tr>
              <a:tr h="557497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1970                1.77 million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8050431"/>
                  </a:ext>
                </a:extLst>
              </a:tr>
              <a:tr h="557497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1960                1.32 million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7523614"/>
                  </a:ext>
                </a:extLst>
              </a:tr>
              <a:tr h="874312">
                <a:tc>
                  <a:txBody>
                    <a:bodyPr/>
                    <a:lstStyle/>
                    <a:p>
                      <a:pPr marL="342900" indent="-342900">
                        <a:buAutoNum type="arabicPlain" startAt="1950"/>
                      </a:pPr>
                      <a:r>
                        <a:rPr lang="en-US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756,000</a:t>
                      </a:r>
                    </a:p>
                    <a:p>
                      <a:pPr marL="0" indent="0">
                        <a:buNone/>
                      </a:pPr>
                      <a:endParaRPr lang="en-US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5221688"/>
                  </a:ext>
                </a:extLst>
              </a:tr>
            </a:tbl>
          </a:graphicData>
        </a:graphic>
      </p:graphicFrame>
      <p:pic>
        <p:nvPicPr>
          <p:cNvPr id="2050" name="Picture 2" descr="Arizona the Grand Canyon State Artwood Jumbo Fridge Magnet">
            <a:extLst>
              <a:ext uri="{FF2B5EF4-FFF2-40B4-BE49-F238E27FC236}">
                <a16:creationId xmlns:a16="http://schemas.microsoft.com/office/drawing/2014/main" id="{3EFDF885-4CB2-5DFE-F6FA-29CDE9F996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385" y="514350"/>
            <a:ext cx="5829300" cy="582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73536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9A4BC61C-DEC0-5620-0323-064275951B5C}"/>
              </a:ext>
            </a:extLst>
          </p:cNvPr>
          <p:cNvSpPr txBox="1"/>
          <p:nvPr/>
        </p:nvSpPr>
        <p:spPr>
          <a:xfrm>
            <a:off x="558406" y="394623"/>
            <a:ext cx="696016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 Browning of America</a:t>
            </a:r>
          </a:p>
        </p:txBody>
      </p:sp>
      <p:pic>
        <p:nvPicPr>
          <p:cNvPr id="4100" name="Picture 4">
            <a:extLst>
              <a:ext uri="{FF2B5EF4-FFF2-40B4-BE49-F238E27FC236}">
                <a16:creationId xmlns:a16="http://schemas.microsoft.com/office/drawing/2014/main" id="{3B55B597-6FFA-FC92-F227-1CD3976BA5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978" y="1040954"/>
            <a:ext cx="11463616" cy="5669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71726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084DE3A0-3C89-B710-99D9-16FCED502732}"/>
              </a:ext>
            </a:extLst>
          </p:cNvPr>
          <p:cNvSpPr txBox="1"/>
          <p:nvPr/>
        </p:nvSpPr>
        <p:spPr>
          <a:xfrm>
            <a:off x="6566261" y="713404"/>
            <a:ext cx="3949339" cy="393954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Arizona </a:t>
            </a:r>
          </a:p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Increasingly Latino</a:t>
            </a:r>
          </a:p>
          <a:p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2.3 million</a:t>
            </a:r>
          </a:p>
          <a:p>
            <a:pPr algn="ctr"/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Latinos</a:t>
            </a:r>
          </a:p>
          <a:p>
            <a:pPr algn="ctr"/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One-third</a:t>
            </a:r>
          </a:p>
          <a:p>
            <a:pPr algn="ctr"/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AZ population</a:t>
            </a:r>
          </a:p>
          <a:p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6" descr="File:Flag map of Arizona.svg - Wikimedia Commons">
            <a:extLst>
              <a:ext uri="{FF2B5EF4-FFF2-40B4-BE49-F238E27FC236}">
                <a16:creationId xmlns:a16="http://schemas.microsoft.com/office/drawing/2014/main" id="{7469D0BA-882E-9B3C-F2BA-3A83706CE4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6077" y="713404"/>
            <a:ext cx="4239923" cy="5212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44AA14F-EF96-B1B8-AD0C-8B3F4044DD1F}"/>
              </a:ext>
            </a:extLst>
          </p:cNvPr>
          <p:cNvSpPr txBox="1"/>
          <p:nvPr/>
        </p:nvSpPr>
        <p:spPr>
          <a:xfrm>
            <a:off x="7472516" y="5663874"/>
            <a:ext cx="34167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Source: American Community Survey from the U.S. Census Bureau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33666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44AA14F-EF96-B1B8-AD0C-8B3F4044DD1F}"/>
              </a:ext>
            </a:extLst>
          </p:cNvPr>
          <p:cNvSpPr txBox="1"/>
          <p:nvPr/>
        </p:nvSpPr>
        <p:spPr>
          <a:xfrm>
            <a:off x="7472516" y="5663874"/>
            <a:ext cx="34167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Source: American Community Survey from the U.S. Census Bureau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258D93B-FE85-859E-84A7-52B90B4D34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0056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9A4BC61C-DEC0-5620-0323-064275951B5C}"/>
              </a:ext>
            </a:extLst>
          </p:cNvPr>
          <p:cNvSpPr txBox="1"/>
          <p:nvPr/>
        </p:nvSpPr>
        <p:spPr>
          <a:xfrm>
            <a:off x="3131220" y="71410"/>
            <a:ext cx="657611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Arizona Latino Employment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866F56F-2388-B7C1-886D-E099B0E4E277}"/>
              </a:ext>
            </a:extLst>
          </p:cNvPr>
          <p:cNvSpPr txBox="1"/>
          <p:nvPr/>
        </p:nvSpPr>
        <p:spPr>
          <a:xfrm>
            <a:off x="8649731" y="6463424"/>
            <a:ext cx="37193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effectLst/>
                <a:latin typeface="Arial" panose="020B0604020202020204" pitchFamily="34" charset="0"/>
              </a:rPr>
              <a:t>Source: UCLA Latino Policy and Politics Institute</a:t>
            </a:r>
            <a:endParaRPr lang="en-US" sz="1200" dirty="0"/>
          </a:p>
        </p:txBody>
      </p:sp>
      <p:pic>
        <p:nvPicPr>
          <p:cNvPr id="1026" name="Picture 2" descr="Hispanic, immigrant construction workers">
            <a:extLst>
              <a:ext uri="{FF2B5EF4-FFF2-40B4-BE49-F238E27FC236}">
                <a16:creationId xmlns:a16="http://schemas.microsoft.com/office/drawing/2014/main" id="{9CB92A30-E080-F5DF-8205-7B1FF7ACAF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0" y="809625"/>
            <a:ext cx="8572500" cy="523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09A8748-4D85-D6A2-8A6B-56ADDEFFBEED}"/>
              </a:ext>
            </a:extLst>
          </p:cNvPr>
          <p:cNvSpPr txBox="1"/>
          <p:nvPr/>
        </p:nvSpPr>
        <p:spPr>
          <a:xfrm>
            <a:off x="283812" y="1133555"/>
            <a:ext cx="5178095" cy="290675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Latinos increasingly make up our state and nation’s workforce. In fact, Latino men in Arizona have the highest rate of labor force participation at </a:t>
            </a:r>
            <a:r>
              <a:rPr lang="en-US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76%. 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White men are at 62% labor force participation.</a:t>
            </a:r>
          </a:p>
        </p:txBody>
      </p:sp>
    </p:spTree>
    <p:extLst>
      <p:ext uri="{BB962C8B-B14F-4D97-AF65-F5344CB8AC3E}">
        <p14:creationId xmlns:p14="http://schemas.microsoft.com/office/powerpoint/2010/main" val="874245591"/>
      </p:ext>
    </p:extLst>
  </p:cSld>
  <p:clrMapOvr>
    <a:masterClrMapping/>
  </p:clrMapOvr>
</p:sld>
</file>

<file path=ppt/theme/theme1.xml><?xml version="1.0" encoding="utf-8"?>
<a:theme xmlns:a="http://schemas.openxmlformats.org/drawingml/2006/main" name="Metropolitan">
  <a:themeElements>
    <a:clrScheme name="Metropolitan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Metropolita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0941A018-FB9B-4401-A32C-7E04526866E0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573DE3B04E04546ABCF03A460322121" ma:contentTypeVersion="12" ma:contentTypeDescription="Create a new document." ma:contentTypeScope="" ma:versionID="35919c4dd0030bb15b81ca362ca403ba">
  <xsd:schema xmlns:xsd="http://www.w3.org/2001/XMLSchema" xmlns:xs="http://www.w3.org/2001/XMLSchema" xmlns:p="http://schemas.microsoft.com/office/2006/metadata/properties" xmlns:ns3="31bf52ac-bd15-4b18-a91e-780e3028af47" xmlns:ns4="6d6382e0-22e6-444c-a1ad-2b70172c679c" targetNamespace="http://schemas.microsoft.com/office/2006/metadata/properties" ma:root="true" ma:fieldsID="33ff1a0c59f80ed80404cb7bb6ebf827" ns3:_="" ns4:_="">
    <xsd:import namespace="31bf52ac-bd15-4b18-a91e-780e3028af47"/>
    <xsd:import namespace="6d6382e0-22e6-444c-a1ad-2b70172c679c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1bf52ac-bd15-4b18-a91e-780e3028af4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6382e0-22e6-444c-a1ad-2b70172c679c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9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DD7882C-8126-47EC-A3D5-D0AED8C24C0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1bf52ac-bd15-4b18-a91e-780e3028af47"/>
    <ds:schemaRef ds:uri="6d6382e0-22e6-444c-a1ad-2b70172c679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C96EF2F-F2C1-437E-962B-4AF0E7EB61DC}">
  <ds:schemaRefs>
    <ds:schemaRef ds:uri="http://purl.org/dc/terms/"/>
    <ds:schemaRef ds:uri="31bf52ac-bd15-4b18-a91e-780e3028af47"/>
    <ds:schemaRef ds:uri="http://schemas.openxmlformats.org/package/2006/metadata/core-properties"/>
    <ds:schemaRef ds:uri="http://www.w3.org/XML/1998/namespace"/>
    <ds:schemaRef ds:uri="6d6382e0-22e6-444c-a1ad-2b70172c679c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schemas.microsoft.com/office/2006/metadata/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62F57164-6FD5-46EC-89E2-7B47AEB997B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TM03457491[[fn=Metropolitan]]</Template>
  <TotalTime>58135</TotalTime>
  <Words>1614</Words>
  <Application>Microsoft Office PowerPoint</Application>
  <PresentationFormat>Widescreen</PresentationFormat>
  <Paragraphs>196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8" baseType="lpstr">
      <vt:lpstr>Arial</vt:lpstr>
      <vt:lpstr>Calibri</vt:lpstr>
      <vt:lpstr>Calibri Light</vt:lpstr>
      <vt:lpstr>Kigelia Light</vt:lpstr>
      <vt:lpstr>Libre Franklin</vt:lpstr>
      <vt:lpstr>Symbol</vt:lpstr>
      <vt:lpstr>Times New Roman</vt:lpstr>
      <vt:lpstr>Metropolitan</vt:lpstr>
      <vt:lpstr>Election Impact 2025:  The Cost of Deportations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Chicanos Por La Causa,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Operation: Brown Wall Empowering the Latino Vote</dc:title>
  <dc:creator>Joseph Garcia</dc:creator>
  <cp:lastModifiedBy>Loui Olivas</cp:lastModifiedBy>
  <cp:revision>91</cp:revision>
  <cp:lastPrinted>2025-01-13T18:59:35Z</cp:lastPrinted>
  <dcterms:created xsi:type="dcterms:W3CDTF">2022-01-25T02:57:39Z</dcterms:created>
  <dcterms:modified xsi:type="dcterms:W3CDTF">2025-01-13T19:00:06Z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0x010100C573DE3B04E04546ABCF03A460322121</vt:lpwstr>
  </property>
  <property fmtid="{D5CDD505-2E9C-101B-9397-08002B2CF9AE}" pid="3" name="MSIP_Label_53c5b7fa-08bd-48ab-ac27-0bfcade79498_Enabled">
    <vt:lpwstr>true</vt:lpwstr>
  </property>
  <property fmtid="{D5CDD505-2E9C-101B-9397-08002B2CF9AE}" pid="4" name="MSIP_Label_53c5b7fa-08bd-48ab-ac27-0bfcade79498_SetDate">
    <vt:lpwstr>2023-09-13T02:19:25Z</vt:lpwstr>
  </property>
  <property fmtid="{D5CDD505-2E9C-101B-9397-08002B2CF9AE}" pid="5" name="MSIP_Label_53c5b7fa-08bd-48ab-ac27-0bfcade79498_Method">
    <vt:lpwstr>Standard</vt:lpwstr>
  </property>
  <property fmtid="{D5CDD505-2E9C-101B-9397-08002B2CF9AE}" pid="6" name="MSIP_Label_53c5b7fa-08bd-48ab-ac27-0bfcade79498_Name">
    <vt:lpwstr>defa4170-0d19-0005-0004-bc88714345d2</vt:lpwstr>
  </property>
  <property fmtid="{D5CDD505-2E9C-101B-9397-08002B2CF9AE}" pid="7" name="MSIP_Label_53c5b7fa-08bd-48ab-ac27-0bfcade79498_SiteId">
    <vt:lpwstr>6f1669d9-36d1-4f68-aae2-fbcbfe6d8ef8</vt:lpwstr>
  </property>
  <property fmtid="{D5CDD505-2E9C-101B-9397-08002B2CF9AE}" pid="8" name="MSIP_Label_53c5b7fa-08bd-48ab-ac27-0bfcade79498_ActionId">
    <vt:lpwstr>5640c799-7bf3-4c36-a937-5f675e98a3fa</vt:lpwstr>
  </property>
  <property fmtid="{D5CDD505-2E9C-101B-9397-08002B2CF9AE}" pid="9" name="MSIP_Label_53c5b7fa-08bd-48ab-ac27-0bfcade79498_ContentBits">
    <vt:lpwstr>0</vt:lpwstr>
  </property>
</Properties>
</file>