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9" r:id="rId3"/>
    <p:sldId id="319" r:id="rId4"/>
    <p:sldId id="332" r:id="rId5"/>
    <p:sldId id="333" r:id="rId6"/>
    <p:sldId id="337" r:id="rId7"/>
    <p:sldId id="338" r:id="rId8"/>
    <p:sldId id="336" r:id="rId9"/>
    <p:sldId id="322" r:id="rId10"/>
    <p:sldId id="323" r:id="rId11"/>
    <p:sldId id="339" r:id="rId12"/>
    <p:sldId id="340" r:id="rId13"/>
    <p:sldId id="341" r:id="rId14"/>
    <p:sldId id="342" r:id="rId15"/>
    <p:sldId id="343" r:id="rId16"/>
    <p:sldId id="344" r:id="rId17"/>
    <p:sldId id="345" r:id="rId18"/>
    <p:sldId id="346" r:id="rId19"/>
    <p:sldId id="347" r:id="rId20"/>
    <p:sldId id="305" r:id="rId21"/>
    <p:sldId id="34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87174" autoAdjust="0"/>
  </p:normalViewPr>
  <p:slideViewPr>
    <p:cSldViewPr snapToGrid="0">
      <p:cViewPr varScale="1">
        <p:scale>
          <a:sx n="100" d="100"/>
          <a:sy n="100" d="100"/>
        </p:scale>
        <p:origin x="762" y="78"/>
      </p:cViewPr>
      <p:guideLst/>
    </p:cSldViewPr>
  </p:slideViewPr>
  <p:outlineViewPr>
    <p:cViewPr>
      <p:scale>
        <a:sx n="33" d="100"/>
        <a:sy n="33" d="100"/>
      </p:scale>
      <p:origin x="0" y="0"/>
    </p:cViewPr>
  </p:outlin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6325A9-CDA9-4333-840D-9E570F522CFC}" type="datetimeFigureOut">
              <a:rPr lang="en-US" smtClean="0"/>
              <a:t>1/13/2025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4EEC5D-BEDB-4214-834E-6D64E71D5DCF}" type="slidenum">
              <a:rPr lang="en-US" smtClean="0"/>
              <a:t>‹#›</a:t>
            </a:fld>
            <a:endParaRPr lang="en-US"/>
          </a:p>
        </p:txBody>
      </p:sp>
    </p:spTree>
    <p:extLst>
      <p:ext uri="{BB962C8B-B14F-4D97-AF65-F5344CB8AC3E}">
        <p14:creationId xmlns:p14="http://schemas.microsoft.com/office/powerpoint/2010/main" val="1482645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14EEC5D-BEDB-4214-834E-6D64E71D5DCF}" type="slidenum">
              <a:rPr lang="en-US" smtClean="0"/>
              <a:t>3</a:t>
            </a:fld>
            <a:endParaRPr lang="en-US"/>
          </a:p>
        </p:txBody>
      </p:sp>
    </p:spTree>
    <p:extLst>
      <p:ext uri="{BB962C8B-B14F-4D97-AF65-F5344CB8AC3E}">
        <p14:creationId xmlns:p14="http://schemas.microsoft.com/office/powerpoint/2010/main" val="157462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9EFDC-CF57-B43C-F252-F96DF6FE9D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685DB3-64B9-EFEF-6E40-EB183B4807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3F57B6-D92B-BB56-6C24-8B3FB8A349E8}"/>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C0359DC4-659A-9C1D-0667-B29162D0A1C9}"/>
              </a:ext>
            </a:extLst>
          </p:cNvPr>
          <p:cNvSpPr>
            <a:spLocks noGrp="1"/>
          </p:cNvSpPr>
          <p:nvPr>
            <p:ph type="sldNum" sz="quarter" idx="10"/>
          </p:nvPr>
        </p:nvSpPr>
        <p:spPr/>
        <p:txBody>
          <a:bodyPr/>
          <a:lstStyle/>
          <a:p>
            <a:fld id="{F14EEC5D-BEDB-4214-834E-6D64E71D5DCF}" type="slidenum">
              <a:rPr lang="en-US" smtClean="0"/>
              <a:t>13</a:t>
            </a:fld>
            <a:endParaRPr lang="en-US"/>
          </a:p>
        </p:txBody>
      </p:sp>
    </p:spTree>
    <p:extLst>
      <p:ext uri="{BB962C8B-B14F-4D97-AF65-F5344CB8AC3E}">
        <p14:creationId xmlns:p14="http://schemas.microsoft.com/office/powerpoint/2010/main" val="3103451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7983E-5E19-47A8-2F82-A908D14C2E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5F2930-AE89-28FB-7320-B61EE2F142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4D3871-1B6F-CB51-DC59-029C8EC748A8}"/>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72FE915A-E0FD-0B30-780D-F8718AC863DA}"/>
              </a:ext>
            </a:extLst>
          </p:cNvPr>
          <p:cNvSpPr>
            <a:spLocks noGrp="1"/>
          </p:cNvSpPr>
          <p:nvPr>
            <p:ph type="sldNum" sz="quarter" idx="10"/>
          </p:nvPr>
        </p:nvSpPr>
        <p:spPr/>
        <p:txBody>
          <a:bodyPr/>
          <a:lstStyle/>
          <a:p>
            <a:fld id="{F14EEC5D-BEDB-4214-834E-6D64E71D5DCF}" type="slidenum">
              <a:rPr lang="en-US" smtClean="0"/>
              <a:t>14</a:t>
            </a:fld>
            <a:endParaRPr lang="en-US"/>
          </a:p>
        </p:txBody>
      </p:sp>
    </p:spTree>
    <p:extLst>
      <p:ext uri="{BB962C8B-B14F-4D97-AF65-F5344CB8AC3E}">
        <p14:creationId xmlns:p14="http://schemas.microsoft.com/office/powerpoint/2010/main" val="3773650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BFFFA-9A23-BAAD-E0A5-DD50128476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2FE944-9AA5-4FFD-102A-816E412421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2E1BA6-05C0-F678-6C82-9B06CD04D3E4}"/>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12298CFA-B7E2-383F-C9BC-62B1573F3214}"/>
              </a:ext>
            </a:extLst>
          </p:cNvPr>
          <p:cNvSpPr>
            <a:spLocks noGrp="1"/>
          </p:cNvSpPr>
          <p:nvPr>
            <p:ph type="sldNum" sz="quarter" idx="10"/>
          </p:nvPr>
        </p:nvSpPr>
        <p:spPr/>
        <p:txBody>
          <a:bodyPr/>
          <a:lstStyle/>
          <a:p>
            <a:fld id="{F14EEC5D-BEDB-4214-834E-6D64E71D5DCF}" type="slidenum">
              <a:rPr lang="en-US" smtClean="0"/>
              <a:t>15</a:t>
            </a:fld>
            <a:endParaRPr lang="en-US"/>
          </a:p>
        </p:txBody>
      </p:sp>
    </p:spTree>
    <p:extLst>
      <p:ext uri="{BB962C8B-B14F-4D97-AF65-F5344CB8AC3E}">
        <p14:creationId xmlns:p14="http://schemas.microsoft.com/office/powerpoint/2010/main" val="2577046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643D0-B5BC-0E7B-F563-D86F7B4829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3DD365-8AC5-D616-A1A0-2EFC75087B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F64CC0-BE24-C7C1-A64D-F50543C059A7}"/>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433DC1A5-B5EA-D86C-06D0-677851F2093D}"/>
              </a:ext>
            </a:extLst>
          </p:cNvPr>
          <p:cNvSpPr>
            <a:spLocks noGrp="1"/>
          </p:cNvSpPr>
          <p:nvPr>
            <p:ph type="sldNum" sz="quarter" idx="10"/>
          </p:nvPr>
        </p:nvSpPr>
        <p:spPr/>
        <p:txBody>
          <a:bodyPr/>
          <a:lstStyle/>
          <a:p>
            <a:fld id="{F14EEC5D-BEDB-4214-834E-6D64E71D5DCF}" type="slidenum">
              <a:rPr lang="en-US" smtClean="0"/>
              <a:t>16</a:t>
            </a:fld>
            <a:endParaRPr lang="en-US"/>
          </a:p>
        </p:txBody>
      </p:sp>
    </p:spTree>
    <p:extLst>
      <p:ext uri="{BB962C8B-B14F-4D97-AF65-F5344CB8AC3E}">
        <p14:creationId xmlns:p14="http://schemas.microsoft.com/office/powerpoint/2010/main" val="1125277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CC927-DD37-D7A9-7E9C-1B1BFD599D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FB3086-DA1A-0AC7-086A-8CC9FD6A4F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CCF124-7545-7F32-F76A-73DAAD56586E}"/>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0D3E7B0F-4858-D0F8-A986-7D3EEBB18E8F}"/>
              </a:ext>
            </a:extLst>
          </p:cNvPr>
          <p:cNvSpPr>
            <a:spLocks noGrp="1"/>
          </p:cNvSpPr>
          <p:nvPr>
            <p:ph type="sldNum" sz="quarter" idx="10"/>
          </p:nvPr>
        </p:nvSpPr>
        <p:spPr/>
        <p:txBody>
          <a:bodyPr/>
          <a:lstStyle/>
          <a:p>
            <a:fld id="{F14EEC5D-BEDB-4214-834E-6D64E71D5DCF}" type="slidenum">
              <a:rPr lang="en-US" smtClean="0"/>
              <a:t>17</a:t>
            </a:fld>
            <a:endParaRPr lang="en-US"/>
          </a:p>
        </p:txBody>
      </p:sp>
    </p:spTree>
    <p:extLst>
      <p:ext uri="{BB962C8B-B14F-4D97-AF65-F5344CB8AC3E}">
        <p14:creationId xmlns:p14="http://schemas.microsoft.com/office/powerpoint/2010/main" val="591459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79057A-8209-B097-A1B2-C6223C0ADE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736B3D-E75F-C06C-A945-C4142DA57F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3668CA-32AF-1453-56E3-47B5CAD9A19E}"/>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1173DFA5-FE4F-3A90-E278-E81C3727933B}"/>
              </a:ext>
            </a:extLst>
          </p:cNvPr>
          <p:cNvSpPr>
            <a:spLocks noGrp="1"/>
          </p:cNvSpPr>
          <p:nvPr>
            <p:ph type="sldNum" sz="quarter" idx="10"/>
          </p:nvPr>
        </p:nvSpPr>
        <p:spPr/>
        <p:txBody>
          <a:bodyPr/>
          <a:lstStyle/>
          <a:p>
            <a:fld id="{F14EEC5D-BEDB-4214-834E-6D64E71D5DCF}" type="slidenum">
              <a:rPr lang="en-US" smtClean="0"/>
              <a:t>18</a:t>
            </a:fld>
            <a:endParaRPr lang="en-US"/>
          </a:p>
        </p:txBody>
      </p:sp>
    </p:spTree>
    <p:extLst>
      <p:ext uri="{BB962C8B-B14F-4D97-AF65-F5344CB8AC3E}">
        <p14:creationId xmlns:p14="http://schemas.microsoft.com/office/powerpoint/2010/main" val="4286737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F77B6-2B37-E966-AE36-B4992EAB4C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2D58B0-C700-2C61-28E0-1A123BBA7E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C78A83-2E86-182E-D1C2-46C7283C3BB8}"/>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A0A45227-5260-CE29-11AD-6E2F93E50B67}"/>
              </a:ext>
            </a:extLst>
          </p:cNvPr>
          <p:cNvSpPr>
            <a:spLocks noGrp="1"/>
          </p:cNvSpPr>
          <p:nvPr>
            <p:ph type="sldNum" sz="quarter" idx="10"/>
          </p:nvPr>
        </p:nvSpPr>
        <p:spPr/>
        <p:txBody>
          <a:bodyPr/>
          <a:lstStyle/>
          <a:p>
            <a:fld id="{F14EEC5D-BEDB-4214-834E-6D64E71D5DCF}" type="slidenum">
              <a:rPr lang="en-US" smtClean="0"/>
              <a:t>19</a:t>
            </a:fld>
            <a:endParaRPr lang="en-US"/>
          </a:p>
        </p:txBody>
      </p:sp>
    </p:spTree>
    <p:extLst>
      <p:ext uri="{BB962C8B-B14F-4D97-AF65-F5344CB8AC3E}">
        <p14:creationId xmlns:p14="http://schemas.microsoft.com/office/powerpoint/2010/main" val="74100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4EEC5D-BEDB-4214-834E-6D64E71D5DCF}" type="slidenum">
              <a:rPr lang="en-US" smtClean="0"/>
              <a:t>20</a:t>
            </a:fld>
            <a:endParaRPr lang="en-US"/>
          </a:p>
        </p:txBody>
      </p:sp>
    </p:spTree>
    <p:extLst>
      <p:ext uri="{BB962C8B-B14F-4D97-AF65-F5344CB8AC3E}">
        <p14:creationId xmlns:p14="http://schemas.microsoft.com/office/powerpoint/2010/main" val="3451457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FF3B4-2629-B422-34BF-C6D6989B53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866259-6156-7E5F-0EDE-B7B88260F9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FCE489-5A6D-FC7A-D6E3-1BECBC7F36C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1D32EAF-E37D-1A2E-2181-369FDF4DCF43}"/>
              </a:ext>
            </a:extLst>
          </p:cNvPr>
          <p:cNvSpPr>
            <a:spLocks noGrp="1"/>
          </p:cNvSpPr>
          <p:nvPr>
            <p:ph type="sldNum" sz="quarter" idx="10"/>
          </p:nvPr>
        </p:nvSpPr>
        <p:spPr/>
        <p:txBody>
          <a:bodyPr/>
          <a:lstStyle/>
          <a:p>
            <a:fld id="{F14EEC5D-BEDB-4214-834E-6D64E71D5DCF}" type="slidenum">
              <a:rPr lang="en-US" smtClean="0"/>
              <a:t>21</a:t>
            </a:fld>
            <a:endParaRPr lang="en-US"/>
          </a:p>
        </p:txBody>
      </p:sp>
    </p:spTree>
    <p:extLst>
      <p:ext uri="{BB962C8B-B14F-4D97-AF65-F5344CB8AC3E}">
        <p14:creationId xmlns:p14="http://schemas.microsoft.com/office/powerpoint/2010/main" val="2266011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32CB4-6DB4-AF48-7EF5-7E0F2F0A5F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A1372E-10A3-B08D-8CF2-1D02842CDF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BD4BAC-D2F6-9BB8-B979-EA8CC3064B0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BCF84506-0A7C-CD33-D46D-A479C9D8E5E8}"/>
              </a:ext>
            </a:extLst>
          </p:cNvPr>
          <p:cNvSpPr>
            <a:spLocks noGrp="1"/>
          </p:cNvSpPr>
          <p:nvPr>
            <p:ph type="sldNum" sz="quarter" idx="10"/>
          </p:nvPr>
        </p:nvSpPr>
        <p:spPr/>
        <p:txBody>
          <a:bodyPr/>
          <a:lstStyle/>
          <a:p>
            <a:fld id="{F14EEC5D-BEDB-4214-834E-6D64E71D5DCF}" type="slidenum">
              <a:rPr lang="en-US" smtClean="0"/>
              <a:t>4</a:t>
            </a:fld>
            <a:endParaRPr lang="en-US"/>
          </a:p>
        </p:txBody>
      </p:sp>
    </p:spTree>
    <p:extLst>
      <p:ext uri="{BB962C8B-B14F-4D97-AF65-F5344CB8AC3E}">
        <p14:creationId xmlns:p14="http://schemas.microsoft.com/office/powerpoint/2010/main" val="703660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85499-6FA7-A0A3-CAF4-3FA7DF9F39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8E487B-98F4-FB7E-8767-09616C6C55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FDC8C2-42B8-7177-E78C-C9D3045911B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B267D97E-76DC-7F26-6747-2AE33DD2EA7F}"/>
              </a:ext>
            </a:extLst>
          </p:cNvPr>
          <p:cNvSpPr>
            <a:spLocks noGrp="1"/>
          </p:cNvSpPr>
          <p:nvPr>
            <p:ph type="sldNum" sz="quarter" idx="10"/>
          </p:nvPr>
        </p:nvSpPr>
        <p:spPr/>
        <p:txBody>
          <a:bodyPr/>
          <a:lstStyle/>
          <a:p>
            <a:fld id="{F14EEC5D-BEDB-4214-834E-6D64E71D5DCF}" type="slidenum">
              <a:rPr lang="en-US" smtClean="0"/>
              <a:t>5</a:t>
            </a:fld>
            <a:endParaRPr lang="en-US"/>
          </a:p>
        </p:txBody>
      </p:sp>
    </p:spTree>
    <p:extLst>
      <p:ext uri="{BB962C8B-B14F-4D97-AF65-F5344CB8AC3E}">
        <p14:creationId xmlns:p14="http://schemas.microsoft.com/office/powerpoint/2010/main" val="4838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8C274-456F-3EC7-A010-3AC0829617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7E3CE9-FF43-D48B-5F81-9B34B9B79C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763292-335D-A229-67B0-BFDE319CC12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28D58453-5D0C-FE4B-D65C-F156408A3324}"/>
              </a:ext>
            </a:extLst>
          </p:cNvPr>
          <p:cNvSpPr>
            <a:spLocks noGrp="1"/>
          </p:cNvSpPr>
          <p:nvPr>
            <p:ph type="sldNum" sz="quarter" idx="10"/>
          </p:nvPr>
        </p:nvSpPr>
        <p:spPr/>
        <p:txBody>
          <a:bodyPr/>
          <a:lstStyle/>
          <a:p>
            <a:fld id="{F14EEC5D-BEDB-4214-834E-6D64E71D5DCF}" type="slidenum">
              <a:rPr lang="en-US" smtClean="0"/>
              <a:t>6</a:t>
            </a:fld>
            <a:endParaRPr lang="en-US"/>
          </a:p>
        </p:txBody>
      </p:sp>
    </p:spTree>
    <p:extLst>
      <p:ext uri="{BB962C8B-B14F-4D97-AF65-F5344CB8AC3E}">
        <p14:creationId xmlns:p14="http://schemas.microsoft.com/office/powerpoint/2010/main" val="1663994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07269-B94D-5810-8E8A-9F85284839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1369DB-4203-AE2E-9F83-F0CCF77985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AF783A-B2A5-BF9A-C093-5CBE24C88F8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52886879-E001-8963-2422-A3E7AE6DEB22}"/>
              </a:ext>
            </a:extLst>
          </p:cNvPr>
          <p:cNvSpPr>
            <a:spLocks noGrp="1"/>
          </p:cNvSpPr>
          <p:nvPr>
            <p:ph type="sldNum" sz="quarter" idx="10"/>
          </p:nvPr>
        </p:nvSpPr>
        <p:spPr/>
        <p:txBody>
          <a:bodyPr/>
          <a:lstStyle/>
          <a:p>
            <a:fld id="{F14EEC5D-BEDB-4214-834E-6D64E71D5DCF}" type="slidenum">
              <a:rPr lang="en-US" smtClean="0"/>
              <a:t>7</a:t>
            </a:fld>
            <a:endParaRPr lang="en-US"/>
          </a:p>
        </p:txBody>
      </p:sp>
    </p:spTree>
    <p:extLst>
      <p:ext uri="{BB962C8B-B14F-4D97-AF65-F5344CB8AC3E}">
        <p14:creationId xmlns:p14="http://schemas.microsoft.com/office/powerpoint/2010/main" val="3342832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3C0B8-110A-C4E5-A910-CEF306F584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C98D43-EA6A-0C3B-8167-6525D163B1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75EFB3-CC9F-73D1-9097-6A3F7437556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F7D16063-F1E4-0865-4FB1-9C5DCA8D720F}"/>
              </a:ext>
            </a:extLst>
          </p:cNvPr>
          <p:cNvSpPr>
            <a:spLocks noGrp="1"/>
          </p:cNvSpPr>
          <p:nvPr>
            <p:ph type="sldNum" sz="quarter" idx="10"/>
          </p:nvPr>
        </p:nvSpPr>
        <p:spPr/>
        <p:txBody>
          <a:bodyPr/>
          <a:lstStyle/>
          <a:p>
            <a:fld id="{F14EEC5D-BEDB-4214-834E-6D64E71D5DCF}" type="slidenum">
              <a:rPr lang="en-US" smtClean="0"/>
              <a:t>8</a:t>
            </a:fld>
            <a:endParaRPr lang="en-US"/>
          </a:p>
        </p:txBody>
      </p:sp>
    </p:spTree>
    <p:extLst>
      <p:ext uri="{BB962C8B-B14F-4D97-AF65-F5344CB8AC3E}">
        <p14:creationId xmlns:p14="http://schemas.microsoft.com/office/powerpoint/2010/main" val="2378360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800" dirty="0"/>
          </a:p>
        </p:txBody>
      </p:sp>
      <p:sp>
        <p:nvSpPr>
          <p:cNvPr id="4" name="Slide Number Placeholder 3"/>
          <p:cNvSpPr>
            <a:spLocks noGrp="1"/>
          </p:cNvSpPr>
          <p:nvPr>
            <p:ph type="sldNum" sz="quarter" idx="10"/>
          </p:nvPr>
        </p:nvSpPr>
        <p:spPr/>
        <p:txBody>
          <a:bodyPr/>
          <a:lstStyle/>
          <a:p>
            <a:fld id="{F14EEC5D-BEDB-4214-834E-6D64E71D5DCF}" type="slidenum">
              <a:rPr lang="en-US" smtClean="0"/>
              <a:t>10</a:t>
            </a:fld>
            <a:endParaRPr lang="en-US"/>
          </a:p>
        </p:txBody>
      </p:sp>
    </p:spTree>
    <p:extLst>
      <p:ext uri="{BB962C8B-B14F-4D97-AF65-F5344CB8AC3E}">
        <p14:creationId xmlns:p14="http://schemas.microsoft.com/office/powerpoint/2010/main" val="497118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126C8-E598-8EBE-49E8-4CA7507F4D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783EF7-AAC4-FDB1-33FC-C30827602A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D0108D-1594-0336-06EE-EDF6A4CC3E73}"/>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87B7C014-1AE6-C3AC-6E2C-E446FC4D0DCF}"/>
              </a:ext>
            </a:extLst>
          </p:cNvPr>
          <p:cNvSpPr>
            <a:spLocks noGrp="1"/>
          </p:cNvSpPr>
          <p:nvPr>
            <p:ph type="sldNum" sz="quarter" idx="10"/>
          </p:nvPr>
        </p:nvSpPr>
        <p:spPr/>
        <p:txBody>
          <a:bodyPr/>
          <a:lstStyle/>
          <a:p>
            <a:fld id="{F14EEC5D-BEDB-4214-834E-6D64E71D5DCF}" type="slidenum">
              <a:rPr lang="en-US" smtClean="0"/>
              <a:t>11</a:t>
            </a:fld>
            <a:endParaRPr lang="en-US"/>
          </a:p>
        </p:txBody>
      </p:sp>
    </p:spTree>
    <p:extLst>
      <p:ext uri="{BB962C8B-B14F-4D97-AF65-F5344CB8AC3E}">
        <p14:creationId xmlns:p14="http://schemas.microsoft.com/office/powerpoint/2010/main" val="898079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DFC5F-8FF6-ED47-D4ED-236ABC9C98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9F4346-4EDE-E67E-1698-1AD89A21D9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094B60-2EF8-1DC5-D79F-7BC45F406EC7}"/>
              </a:ext>
            </a:extLst>
          </p:cNvPr>
          <p:cNvSpPr>
            <a:spLocks noGrp="1"/>
          </p:cNvSpPr>
          <p:nvPr>
            <p:ph type="body" idx="1"/>
          </p:nvPr>
        </p:nvSpPr>
        <p:spPr/>
        <p:txBody>
          <a:bodyPr/>
          <a:lstStyle/>
          <a:p>
            <a:endParaRPr lang="en-US" sz="2800" dirty="0"/>
          </a:p>
        </p:txBody>
      </p:sp>
      <p:sp>
        <p:nvSpPr>
          <p:cNvPr id="4" name="Slide Number Placeholder 3">
            <a:extLst>
              <a:ext uri="{FF2B5EF4-FFF2-40B4-BE49-F238E27FC236}">
                <a16:creationId xmlns:a16="http://schemas.microsoft.com/office/drawing/2014/main" id="{AD3B2776-C5EC-1EF4-0A95-D480726A2EE4}"/>
              </a:ext>
            </a:extLst>
          </p:cNvPr>
          <p:cNvSpPr>
            <a:spLocks noGrp="1"/>
          </p:cNvSpPr>
          <p:nvPr>
            <p:ph type="sldNum" sz="quarter" idx="10"/>
          </p:nvPr>
        </p:nvSpPr>
        <p:spPr/>
        <p:txBody>
          <a:bodyPr/>
          <a:lstStyle/>
          <a:p>
            <a:fld id="{F14EEC5D-BEDB-4214-834E-6D64E71D5DCF}" type="slidenum">
              <a:rPr lang="en-US" smtClean="0"/>
              <a:t>12</a:t>
            </a:fld>
            <a:endParaRPr lang="en-US"/>
          </a:p>
        </p:txBody>
      </p:sp>
    </p:spTree>
    <p:extLst>
      <p:ext uri="{BB962C8B-B14F-4D97-AF65-F5344CB8AC3E}">
        <p14:creationId xmlns:p14="http://schemas.microsoft.com/office/powerpoint/2010/main" val="3944486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69276-1134-6B63-3041-E5F91C50EA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145E61-DA68-23C7-A052-D5A3286BDC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7AD006-F2B9-1787-48AA-EF22A1FFB52F}"/>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5" name="Footer Placeholder 4">
            <a:extLst>
              <a:ext uri="{FF2B5EF4-FFF2-40B4-BE49-F238E27FC236}">
                <a16:creationId xmlns:a16="http://schemas.microsoft.com/office/drawing/2014/main" id="{6D0EEA29-1974-48BF-8C10-BBAB170AD6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669BBE-F95A-A806-21D0-DC846A47AE03}"/>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350417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2716A-224A-F1FF-219D-19E51F0116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6B72D9-C93E-2DEB-6CB5-DFF81C0E6A2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3B56A-6BDB-AE88-8F10-4862CE87C363}"/>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5" name="Footer Placeholder 4">
            <a:extLst>
              <a:ext uri="{FF2B5EF4-FFF2-40B4-BE49-F238E27FC236}">
                <a16:creationId xmlns:a16="http://schemas.microsoft.com/office/drawing/2014/main" id="{D41DEC45-7E0E-E833-8CC3-16E499BF7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8B2698-ED11-C843-47ED-03284AC811AA}"/>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453631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175647-C64E-CBC9-4033-8226D9CFD1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E990E5-10AF-F4A1-546F-824606F42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B5A48A-224F-79FE-CFF5-7A02D4B70776}"/>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5" name="Footer Placeholder 4">
            <a:extLst>
              <a:ext uri="{FF2B5EF4-FFF2-40B4-BE49-F238E27FC236}">
                <a16:creationId xmlns:a16="http://schemas.microsoft.com/office/drawing/2014/main" id="{99ACBF66-9B06-169B-7A1B-00FAE7454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89B174-1A7C-0059-1068-EA66D7D7DFAB}"/>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373981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EF5D-64D2-75DE-02D4-A892F66FF8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125311-DF31-8611-D367-698F2946B8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594D44-C26E-4516-FA33-BACE6B1AA1B0}"/>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5" name="Footer Placeholder 4">
            <a:extLst>
              <a:ext uri="{FF2B5EF4-FFF2-40B4-BE49-F238E27FC236}">
                <a16:creationId xmlns:a16="http://schemas.microsoft.com/office/drawing/2014/main" id="{043D136D-69AF-616E-7390-0513D3F809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EBC4C2-759B-B023-A63B-60CCE95DCC93}"/>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178590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40CB-D65F-6032-3BC9-135E7C19CF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C0DF-2ECC-ACBC-71DA-6D1E42F049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BFB541C-AFAD-E21F-4B50-6F7DFFE0E3A9}"/>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5" name="Footer Placeholder 4">
            <a:extLst>
              <a:ext uri="{FF2B5EF4-FFF2-40B4-BE49-F238E27FC236}">
                <a16:creationId xmlns:a16="http://schemas.microsoft.com/office/drawing/2014/main" id="{AFFAADC0-252F-5534-A33F-8F69FC8B56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0C5AED-3489-F881-3588-D22C4191FDF9}"/>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253066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50C5F-09ED-AC69-25CD-B7CF776FD0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B926C6-9188-8F35-C0DE-7D0ED308DD7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55C1C-30FA-9FF6-5434-75A3ED6AF86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5ECDC7-5654-AEBC-0C04-9A80396CD071}"/>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6" name="Footer Placeholder 5">
            <a:extLst>
              <a:ext uri="{FF2B5EF4-FFF2-40B4-BE49-F238E27FC236}">
                <a16:creationId xmlns:a16="http://schemas.microsoft.com/office/drawing/2014/main" id="{B8F54582-F5C1-55AA-C5E7-976C7DCED0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43AB92-0EAC-7A4F-DB64-0B6A412F5A61}"/>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2968982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717F-DA28-38ED-9A4F-856B8AB171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D99B3F-25A8-4B32-3B4C-A2B910C169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C49274-A3D6-B087-A924-9DC40FA9D8F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436C7D-1EC3-2FD1-447B-153294C7D1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FAE3C9E-9DCB-28A0-1158-00D206D1442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E11EE1-6048-C79F-0741-E31103DD1F47}"/>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8" name="Footer Placeholder 7">
            <a:extLst>
              <a:ext uri="{FF2B5EF4-FFF2-40B4-BE49-F238E27FC236}">
                <a16:creationId xmlns:a16="http://schemas.microsoft.com/office/drawing/2014/main" id="{0E6027C7-9126-B153-8AFC-F34471115A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17453D-7B32-47DE-18CC-9CD09B48B195}"/>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399403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3EF3-17FD-D29C-1BB7-79525AA3D9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E54325-D008-B208-9183-7A7E9F074006}"/>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4" name="Footer Placeholder 3">
            <a:extLst>
              <a:ext uri="{FF2B5EF4-FFF2-40B4-BE49-F238E27FC236}">
                <a16:creationId xmlns:a16="http://schemas.microsoft.com/office/drawing/2014/main" id="{5322D120-EE82-3F1E-B746-5F44245C22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F835F6-AAFA-2D85-8FDA-B6451C3662C5}"/>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807532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ACAA47-0E5B-6C84-1CC4-1DF930FA6D40}"/>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3" name="Footer Placeholder 2">
            <a:extLst>
              <a:ext uri="{FF2B5EF4-FFF2-40B4-BE49-F238E27FC236}">
                <a16:creationId xmlns:a16="http://schemas.microsoft.com/office/drawing/2014/main" id="{AB10241A-C557-83C6-F56F-6D11DB481B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21EEC5-8D6A-6F86-0C58-2B904C7AEB92}"/>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2073305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F4C9C-593A-EB2F-1CFE-F705CE53D1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25752-B500-EED8-1863-851D97C7BC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CBC654-8ED9-2915-6999-7B3FB567C8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492127-D4EE-9560-49D0-24D3E33B208B}"/>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6" name="Footer Placeholder 5">
            <a:extLst>
              <a:ext uri="{FF2B5EF4-FFF2-40B4-BE49-F238E27FC236}">
                <a16:creationId xmlns:a16="http://schemas.microsoft.com/office/drawing/2014/main" id="{7746B713-3A81-A9F9-41D6-5A6D2B45B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BDC459-2A9D-5B8A-C5B7-E42EBFED2246}"/>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451455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CB5EE-32BD-9F14-2DA0-1B1AA88CA3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EBB442-0C6C-05BF-2E47-3188761DDC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1CF4C5F-B724-BE4C-7C33-F651D8A9E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487F07-DB6C-55A9-F34F-1A60B094CA9A}"/>
              </a:ext>
            </a:extLst>
          </p:cNvPr>
          <p:cNvSpPr>
            <a:spLocks noGrp="1"/>
          </p:cNvSpPr>
          <p:nvPr>
            <p:ph type="dt" sz="half" idx="10"/>
          </p:nvPr>
        </p:nvSpPr>
        <p:spPr/>
        <p:txBody>
          <a:bodyPr/>
          <a:lstStyle/>
          <a:p>
            <a:fld id="{ABD6C5C2-4625-634D-B1A0-E723A84ACF08}" type="datetimeFigureOut">
              <a:rPr lang="en-US" smtClean="0"/>
              <a:t>1/13/2025</a:t>
            </a:fld>
            <a:endParaRPr lang="en-US"/>
          </a:p>
        </p:txBody>
      </p:sp>
      <p:sp>
        <p:nvSpPr>
          <p:cNvPr id="6" name="Footer Placeholder 5">
            <a:extLst>
              <a:ext uri="{FF2B5EF4-FFF2-40B4-BE49-F238E27FC236}">
                <a16:creationId xmlns:a16="http://schemas.microsoft.com/office/drawing/2014/main" id="{F4F6D63C-10AE-DC17-0508-F994090A59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DF3F9B-36D6-94E3-8C92-716C4D2E5A8A}"/>
              </a:ext>
            </a:extLst>
          </p:cNvPr>
          <p:cNvSpPr>
            <a:spLocks noGrp="1"/>
          </p:cNvSpPr>
          <p:nvPr>
            <p:ph type="sldNum" sz="quarter" idx="12"/>
          </p:nvPr>
        </p:nvSpPr>
        <p:spPr/>
        <p:txBody>
          <a:bodyPr/>
          <a:lstStyle/>
          <a:p>
            <a:fld id="{3629EF2E-FE92-0243-89D7-EDFA47C29B27}" type="slidenum">
              <a:rPr lang="en-US" smtClean="0"/>
              <a:t>‹#›</a:t>
            </a:fld>
            <a:endParaRPr lang="en-US"/>
          </a:p>
        </p:txBody>
      </p:sp>
    </p:spTree>
    <p:extLst>
      <p:ext uri="{BB962C8B-B14F-4D97-AF65-F5344CB8AC3E}">
        <p14:creationId xmlns:p14="http://schemas.microsoft.com/office/powerpoint/2010/main" val="28203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58AA27-4FEA-9900-4A84-B44A46E7D6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9C2E76-4BA0-10C3-22B6-8D698E5C0A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5B1FA4-51AA-0773-181B-73B3415B5E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D6C5C2-4625-634D-B1A0-E723A84ACF08}" type="datetimeFigureOut">
              <a:rPr lang="en-US" smtClean="0"/>
              <a:t>1/13/2025</a:t>
            </a:fld>
            <a:endParaRPr lang="en-US"/>
          </a:p>
        </p:txBody>
      </p:sp>
      <p:sp>
        <p:nvSpPr>
          <p:cNvPr id="5" name="Footer Placeholder 4">
            <a:extLst>
              <a:ext uri="{FF2B5EF4-FFF2-40B4-BE49-F238E27FC236}">
                <a16:creationId xmlns:a16="http://schemas.microsoft.com/office/drawing/2014/main" id="{496EEEEB-620F-CFBB-FDC4-BB212E98F7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0C8CAA-0108-1A08-0ABD-D56ADE2CD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9EF2E-FE92-0243-89D7-EDFA47C29B27}" type="slidenum">
              <a:rPr lang="en-US" smtClean="0"/>
              <a:t>‹#›</a:t>
            </a:fld>
            <a:endParaRPr lang="en-US"/>
          </a:p>
        </p:txBody>
      </p:sp>
    </p:spTree>
    <p:extLst>
      <p:ext uri="{BB962C8B-B14F-4D97-AF65-F5344CB8AC3E}">
        <p14:creationId xmlns:p14="http://schemas.microsoft.com/office/powerpoint/2010/main" val="3856725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7630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1851313-C9F2-1FBD-9A4C-33DACEDBE066}"/>
              </a:ext>
            </a:extLst>
          </p:cNvPr>
          <p:cNvSpPr txBox="1">
            <a:spLocks/>
          </p:cNvSpPr>
          <p:nvPr/>
        </p:nvSpPr>
        <p:spPr>
          <a:xfrm>
            <a:off x="830424" y="654557"/>
            <a:ext cx="7958331" cy="7292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Labor Force in the Construction Industry</a:t>
            </a:r>
          </a:p>
        </p:txBody>
      </p:sp>
      <p:sp>
        <p:nvSpPr>
          <p:cNvPr id="7" name="Content Placeholder 2">
            <a:extLst>
              <a:ext uri="{FF2B5EF4-FFF2-40B4-BE49-F238E27FC236}">
                <a16:creationId xmlns:a16="http://schemas.microsoft.com/office/drawing/2014/main" id="{0EAF2B74-C2B8-4204-8FC3-2381ADE9CDE8}"/>
              </a:ext>
            </a:extLst>
          </p:cNvPr>
          <p:cNvSpPr>
            <a:spLocks noGrp="1"/>
          </p:cNvSpPr>
          <p:nvPr>
            <p:ph idx="1"/>
          </p:nvPr>
        </p:nvSpPr>
        <p:spPr>
          <a:xfrm>
            <a:off x="830424" y="1744824"/>
            <a:ext cx="9739715" cy="4305120"/>
          </a:xfrm>
        </p:spPr>
        <p:txBody>
          <a:bodyPr>
            <a:noAutofit/>
          </a:bodyPr>
          <a:lstStyle/>
          <a:p>
            <a:r>
              <a:rPr lang="en-US" sz="2800" dirty="0"/>
              <a:t>The industry average for foreign-born workers is 25%.</a:t>
            </a:r>
          </a:p>
          <a:p>
            <a:r>
              <a:rPr lang="en-US" sz="2800" dirty="0"/>
              <a:t>More than 50% of construction workers in New Mexico, Texas, California, Arizona, and Nevada, are Hispanic.</a:t>
            </a:r>
          </a:p>
          <a:p>
            <a:r>
              <a:rPr lang="en-US" sz="2800" dirty="0"/>
              <a:t>Hispanics make up 47% of construction laborers and 53% of painters and paperhangers, a much higher representation than their overall share of the construction workforce, which stands at 30%.</a:t>
            </a:r>
          </a:p>
          <a:p>
            <a:r>
              <a:rPr lang="en-US" sz="2800" dirty="0"/>
              <a:t>Hispanics are the fastest-growing demographic group in the construction industry, with a growth rate of approximately 138% from 2001 to 2021</a:t>
            </a:r>
            <a:endParaRPr lang="en-US" dirty="0"/>
          </a:p>
        </p:txBody>
      </p:sp>
    </p:spTree>
    <p:extLst>
      <p:ext uri="{BB962C8B-B14F-4D97-AF65-F5344CB8AC3E}">
        <p14:creationId xmlns:p14="http://schemas.microsoft.com/office/powerpoint/2010/main" val="1577968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1295273F-1156-8B2D-2DF1-27265F4F8E52}"/>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998A1EA4-7F01-4913-82A0-4654B160E790}"/>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Promote Diversity in Construction Industry Corporate Culture</a:t>
            </a:r>
          </a:p>
        </p:txBody>
      </p:sp>
      <p:sp>
        <p:nvSpPr>
          <p:cNvPr id="7" name="Content Placeholder 2">
            <a:extLst>
              <a:ext uri="{FF2B5EF4-FFF2-40B4-BE49-F238E27FC236}">
                <a16:creationId xmlns:a16="http://schemas.microsoft.com/office/drawing/2014/main" id="{8270A4D1-E88E-9F1D-8774-3B6D7BE38494}"/>
              </a:ext>
            </a:extLst>
          </p:cNvPr>
          <p:cNvSpPr>
            <a:spLocks noGrp="1"/>
          </p:cNvSpPr>
          <p:nvPr>
            <p:ph idx="1"/>
          </p:nvPr>
        </p:nvSpPr>
        <p:spPr>
          <a:xfrm>
            <a:off x="830424" y="1744824"/>
            <a:ext cx="9739715" cy="4305120"/>
          </a:xfrm>
        </p:spPr>
        <p:txBody>
          <a:bodyPr>
            <a:noAutofit/>
          </a:bodyPr>
          <a:lstStyle/>
          <a:p>
            <a:r>
              <a:rPr lang="en-US" sz="2800" dirty="0"/>
              <a:t>Diversity is a critical driver of innovation and resilience in the construction industry.</a:t>
            </a:r>
          </a:p>
          <a:p>
            <a:endParaRPr lang="en-US" sz="2800" dirty="0"/>
          </a:p>
          <a:p>
            <a:r>
              <a:rPr lang="en-US" sz="2800" dirty="0"/>
              <a:t>To truly embrace diversity, construction companies should implement training programs and policies that foster inclusivity.</a:t>
            </a:r>
          </a:p>
          <a:p>
            <a:endParaRPr lang="en-US" sz="2800" dirty="0"/>
          </a:p>
          <a:p>
            <a:r>
              <a:rPr lang="en-US" sz="2800" dirty="0"/>
              <a:t>Migrant labor is an integral part of the construction workforce, and by incorporating this reality into policy discussions and advocating for pathways to legal status for undocumented workers, the industry can help stabilize its workforce.</a:t>
            </a:r>
          </a:p>
        </p:txBody>
      </p:sp>
    </p:spTree>
    <p:extLst>
      <p:ext uri="{BB962C8B-B14F-4D97-AF65-F5344CB8AC3E}">
        <p14:creationId xmlns:p14="http://schemas.microsoft.com/office/powerpoint/2010/main" val="2276377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2E344636-0B8B-10D6-A3E6-9699C12E0541}"/>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01F802B3-2517-6F77-1520-DBF95FDB8656}"/>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Education Levels</a:t>
            </a:r>
          </a:p>
        </p:txBody>
      </p:sp>
      <p:sp>
        <p:nvSpPr>
          <p:cNvPr id="7" name="Content Placeholder 2">
            <a:extLst>
              <a:ext uri="{FF2B5EF4-FFF2-40B4-BE49-F238E27FC236}">
                <a16:creationId xmlns:a16="http://schemas.microsoft.com/office/drawing/2014/main" id="{7F5EDCC7-C264-1483-756A-246FA41D2A35}"/>
              </a:ext>
            </a:extLst>
          </p:cNvPr>
          <p:cNvSpPr>
            <a:spLocks noGrp="1"/>
          </p:cNvSpPr>
          <p:nvPr>
            <p:ph idx="1"/>
          </p:nvPr>
        </p:nvSpPr>
        <p:spPr>
          <a:xfrm>
            <a:off x="830424" y="1744824"/>
            <a:ext cx="9739715" cy="4305120"/>
          </a:xfrm>
        </p:spPr>
        <p:txBody>
          <a:bodyPr>
            <a:noAutofit/>
          </a:bodyPr>
          <a:lstStyle/>
          <a:p>
            <a:r>
              <a:rPr lang="en-US" sz="2800" dirty="0"/>
              <a:t>The construction industry relies heavily on workers with low levels of formal education.</a:t>
            </a:r>
          </a:p>
          <a:p>
            <a:endParaRPr lang="en-US" sz="2800" dirty="0"/>
          </a:p>
          <a:p>
            <a:r>
              <a:rPr lang="en-US" sz="2800" dirty="0"/>
              <a:t>Around 38.4% of Hispanic construction workers do not have a high school diploma, and an additional third did not pursue education beyond high school.</a:t>
            </a:r>
          </a:p>
          <a:p>
            <a:endParaRPr lang="en-US" sz="2800" dirty="0"/>
          </a:p>
          <a:p>
            <a:r>
              <a:rPr lang="en-US" sz="2800" dirty="0"/>
              <a:t>About 22% of Hispanic workers have education levels below ninth grade, compared to only about 2% of non-Hispanic workers</a:t>
            </a:r>
          </a:p>
        </p:txBody>
      </p:sp>
    </p:spTree>
    <p:extLst>
      <p:ext uri="{BB962C8B-B14F-4D97-AF65-F5344CB8AC3E}">
        <p14:creationId xmlns:p14="http://schemas.microsoft.com/office/powerpoint/2010/main" val="245728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8C236988-23AE-8272-59B5-623578DA0B41}"/>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59C61B76-EECF-1337-5A64-E9AD2C5720D8}"/>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Labor Brokers and the Construction Industry</a:t>
            </a:r>
          </a:p>
        </p:txBody>
      </p:sp>
      <p:sp>
        <p:nvSpPr>
          <p:cNvPr id="7" name="Content Placeholder 2">
            <a:extLst>
              <a:ext uri="{FF2B5EF4-FFF2-40B4-BE49-F238E27FC236}">
                <a16:creationId xmlns:a16="http://schemas.microsoft.com/office/drawing/2014/main" id="{8E454713-A33F-2887-0DCB-AB666E726F1B}"/>
              </a:ext>
            </a:extLst>
          </p:cNvPr>
          <p:cNvSpPr>
            <a:spLocks noGrp="1"/>
          </p:cNvSpPr>
          <p:nvPr>
            <p:ph idx="1"/>
          </p:nvPr>
        </p:nvSpPr>
        <p:spPr>
          <a:xfrm>
            <a:off x="830424" y="1744824"/>
            <a:ext cx="9739715" cy="4305120"/>
          </a:xfrm>
        </p:spPr>
        <p:txBody>
          <a:bodyPr>
            <a:noAutofit/>
          </a:bodyPr>
          <a:lstStyle/>
          <a:p>
            <a:r>
              <a:rPr lang="en-US" dirty="0"/>
              <a:t>T</a:t>
            </a:r>
            <a:r>
              <a:rPr lang="en-US" sz="2800" dirty="0"/>
              <a:t>he labor brokers subcontracted the undocumented workers to show up, do the work and disappear afterward.</a:t>
            </a:r>
          </a:p>
          <a:p>
            <a:endParaRPr lang="en-US" sz="2800" dirty="0"/>
          </a:p>
          <a:p>
            <a:r>
              <a:rPr lang="en-US" sz="2800" dirty="0"/>
              <a:t>The workers were employed on the basis of an I-9 form.</a:t>
            </a:r>
          </a:p>
          <a:p>
            <a:endParaRPr lang="en-US" sz="2800" dirty="0"/>
          </a:p>
          <a:p>
            <a:r>
              <a:rPr lang="en-US" sz="2800" dirty="0"/>
              <a:t>While labor brokers provide the workers the industry needs, this approach has caused market distortions by making the workforce less reliable, increasing exploitation, and lowering work quality</a:t>
            </a:r>
          </a:p>
        </p:txBody>
      </p:sp>
    </p:spTree>
    <p:extLst>
      <p:ext uri="{BB962C8B-B14F-4D97-AF65-F5344CB8AC3E}">
        <p14:creationId xmlns:p14="http://schemas.microsoft.com/office/powerpoint/2010/main" val="4230029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5FFF4F49-30B6-427F-4C70-E5E0C2643EEE}"/>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2487CE9D-50BC-980C-689E-CE70E21D9319}"/>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Labor Brokers and the Construction Industry</a:t>
            </a:r>
          </a:p>
        </p:txBody>
      </p:sp>
      <p:sp>
        <p:nvSpPr>
          <p:cNvPr id="7" name="Content Placeholder 2">
            <a:extLst>
              <a:ext uri="{FF2B5EF4-FFF2-40B4-BE49-F238E27FC236}">
                <a16:creationId xmlns:a16="http://schemas.microsoft.com/office/drawing/2014/main" id="{2B099D8E-633A-78F8-68EE-865B5FA1274D}"/>
              </a:ext>
            </a:extLst>
          </p:cNvPr>
          <p:cNvSpPr>
            <a:spLocks noGrp="1"/>
          </p:cNvSpPr>
          <p:nvPr>
            <p:ph idx="1"/>
          </p:nvPr>
        </p:nvSpPr>
        <p:spPr>
          <a:xfrm>
            <a:off x="830424" y="1744824"/>
            <a:ext cx="9739715" cy="4305120"/>
          </a:xfrm>
        </p:spPr>
        <p:txBody>
          <a:bodyPr>
            <a:noAutofit/>
          </a:bodyPr>
          <a:lstStyle/>
          <a:p>
            <a:pPr marL="0" indent="0">
              <a:buNone/>
            </a:pPr>
            <a:r>
              <a:rPr lang="en-US" dirty="0"/>
              <a:t>There are negative effects for the entire sector and key impacts include:</a:t>
            </a:r>
          </a:p>
          <a:p>
            <a:r>
              <a:rPr lang="en-US" dirty="0"/>
              <a:t>The industry faces challenges relying on labor brokers for staffing.</a:t>
            </a:r>
          </a:p>
          <a:p>
            <a:r>
              <a:rPr lang="en-US" dirty="0"/>
              <a:t>Brokers often engage in unethical subcontracting practices, do not train their laborers or provide them with benefits.</a:t>
            </a:r>
          </a:p>
          <a:p>
            <a:r>
              <a:rPr lang="en-US" dirty="0"/>
              <a:t>Workers are more vulnerable to exploitation and poor working conditions.</a:t>
            </a:r>
          </a:p>
          <a:p>
            <a:r>
              <a:rPr lang="en-US" dirty="0"/>
              <a:t>Hispanic workers are disproportionately affected, as they are more likely to be targeted by harsh immigration policies.</a:t>
            </a:r>
          </a:p>
        </p:txBody>
      </p:sp>
    </p:spTree>
    <p:extLst>
      <p:ext uri="{BB962C8B-B14F-4D97-AF65-F5344CB8AC3E}">
        <p14:creationId xmlns:p14="http://schemas.microsoft.com/office/powerpoint/2010/main" val="3216946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715F0A43-366E-86AF-18C6-B8A84E4FE7D1}"/>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99F25C05-91B7-3D1E-D511-4BF3FDF23DC6}"/>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Labor Brokers and the Construction Industry</a:t>
            </a:r>
          </a:p>
        </p:txBody>
      </p:sp>
      <p:sp>
        <p:nvSpPr>
          <p:cNvPr id="7" name="Content Placeholder 2">
            <a:extLst>
              <a:ext uri="{FF2B5EF4-FFF2-40B4-BE49-F238E27FC236}">
                <a16:creationId xmlns:a16="http://schemas.microsoft.com/office/drawing/2014/main" id="{D690C036-BDCC-5345-50C5-C8811D2D36FD}"/>
              </a:ext>
            </a:extLst>
          </p:cNvPr>
          <p:cNvSpPr>
            <a:spLocks noGrp="1"/>
          </p:cNvSpPr>
          <p:nvPr>
            <p:ph idx="1"/>
          </p:nvPr>
        </p:nvSpPr>
        <p:spPr>
          <a:xfrm>
            <a:off x="830424" y="1744824"/>
            <a:ext cx="9739715" cy="4305120"/>
          </a:xfrm>
        </p:spPr>
        <p:txBody>
          <a:bodyPr>
            <a:noAutofit/>
          </a:bodyPr>
          <a:lstStyle/>
          <a:p>
            <a:r>
              <a:rPr lang="en-US" dirty="0"/>
              <a:t>Although using labor brokers has lowered construction companies’ benefit costs, other costs have grown.</a:t>
            </a:r>
          </a:p>
          <a:p>
            <a:endParaRPr lang="en-US" dirty="0"/>
          </a:p>
          <a:p>
            <a:r>
              <a:rPr lang="en-US" dirty="0"/>
              <a:t>Construction projects are frequently postponed or take much longer to complete than planned because the workforce is not always available or is unreliable.</a:t>
            </a:r>
          </a:p>
          <a:p>
            <a:endParaRPr lang="en-US" dirty="0"/>
          </a:p>
          <a:p>
            <a:r>
              <a:rPr lang="en-US" dirty="0"/>
              <a:t>Often because they lack training, those employed through labor brokers are more prone to accidents in the high-risk construction industry and then require hospital care.</a:t>
            </a:r>
          </a:p>
          <a:p>
            <a:endParaRPr lang="en-US" dirty="0"/>
          </a:p>
          <a:p>
            <a:pPr marL="0" indent="0">
              <a:buNone/>
            </a:pPr>
            <a:endParaRPr lang="en-US" dirty="0"/>
          </a:p>
        </p:txBody>
      </p:sp>
    </p:spTree>
    <p:extLst>
      <p:ext uri="{BB962C8B-B14F-4D97-AF65-F5344CB8AC3E}">
        <p14:creationId xmlns:p14="http://schemas.microsoft.com/office/powerpoint/2010/main" val="3596975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8FC61F3E-2EDB-3AF1-D5C1-1957B3A72A38}"/>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F436F469-C431-6229-C579-6BA6016E8CB0}"/>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Labor Brokers and the Construction Industry</a:t>
            </a:r>
          </a:p>
        </p:txBody>
      </p:sp>
      <p:sp>
        <p:nvSpPr>
          <p:cNvPr id="7" name="Content Placeholder 2">
            <a:extLst>
              <a:ext uri="{FF2B5EF4-FFF2-40B4-BE49-F238E27FC236}">
                <a16:creationId xmlns:a16="http://schemas.microsoft.com/office/drawing/2014/main" id="{F2D99234-C4D4-A5B2-0BB7-FB1586B65C45}"/>
              </a:ext>
            </a:extLst>
          </p:cNvPr>
          <p:cNvSpPr>
            <a:spLocks noGrp="1"/>
          </p:cNvSpPr>
          <p:nvPr>
            <p:ph idx="1"/>
          </p:nvPr>
        </p:nvSpPr>
        <p:spPr>
          <a:xfrm>
            <a:off x="830424" y="1744824"/>
            <a:ext cx="9739715" cy="4305120"/>
          </a:xfrm>
        </p:spPr>
        <p:txBody>
          <a:bodyPr>
            <a:noAutofit/>
          </a:bodyPr>
          <a:lstStyle/>
          <a:p>
            <a:pPr marL="0" indent="0">
              <a:buNone/>
            </a:pPr>
            <a:r>
              <a:rPr lang="en-US" dirty="0"/>
              <a:t>Legal Issues:</a:t>
            </a:r>
          </a:p>
          <a:p>
            <a:r>
              <a:rPr lang="en-US" dirty="0"/>
              <a:t>Trafficking — When labor brokers recruit workers in other countries, they can inadvertently support the criminal networks that facilitate unauthorized entry into U.S. cities.</a:t>
            </a:r>
          </a:p>
          <a:p>
            <a:r>
              <a:rPr lang="en-US" dirty="0"/>
              <a:t>Wage Theft — Labor brokers often commit wage theft, taking advantage of undocumented workers who, fearing deportation, feel they have no recourse. </a:t>
            </a:r>
          </a:p>
          <a:p>
            <a:r>
              <a:rPr lang="en-US" dirty="0"/>
              <a:t>Tax Avoidance — Brokers often operate without leaving a trace of their activities and evade social security and payroll taxes.</a:t>
            </a:r>
          </a:p>
        </p:txBody>
      </p:sp>
    </p:spTree>
    <p:extLst>
      <p:ext uri="{BB962C8B-B14F-4D97-AF65-F5344CB8AC3E}">
        <p14:creationId xmlns:p14="http://schemas.microsoft.com/office/powerpoint/2010/main" val="1531583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198A2015-6D62-BDD2-CCEE-2EE8C6CF7EF5}"/>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13D00CDB-C2C5-FD6E-D586-15F845881C76}"/>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Economic Impact of Legalizing Workers</a:t>
            </a:r>
          </a:p>
        </p:txBody>
      </p:sp>
      <p:sp>
        <p:nvSpPr>
          <p:cNvPr id="7" name="Content Placeholder 2">
            <a:extLst>
              <a:ext uri="{FF2B5EF4-FFF2-40B4-BE49-F238E27FC236}">
                <a16:creationId xmlns:a16="http://schemas.microsoft.com/office/drawing/2014/main" id="{67F4D83E-A675-097A-FE6B-5E5FF608B706}"/>
              </a:ext>
            </a:extLst>
          </p:cNvPr>
          <p:cNvSpPr>
            <a:spLocks noGrp="1"/>
          </p:cNvSpPr>
          <p:nvPr>
            <p:ph idx="1"/>
          </p:nvPr>
        </p:nvSpPr>
        <p:spPr>
          <a:xfrm>
            <a:off x="830424" y="1744824"/>
            <a:ext cx="9739715" cy="4305120"/>
          </a:xfrm>
        </p:spPr>
        <p:txBody>
          <a:bodyPr>
            <a:noAutofit/>
          </a:bodyPr>
          <a:lstStyle/>
          <a:p>
            <a:r>
              <a:rPr lang="en-US" dirty="0"/>
              <a:t>The 2012 Deferred Action for Childhood Arrivals (DACA) program has already demonstrated the value of adding skilled workers to the economy.</a:t>
            </a:r>
          </a:p>
          <a:p>
            <a:endParaRPr lang="en-US" dirty="0"/>
          </a:p>
          <a:p>
            <a:r>
              <a:rPr lang="en-US" dirty="0"/>
              <a:t>Creating pathways for undocumented workers to stay legally can contribute to a more stable workforce.</a:t>
            </a:r>
          </a:p>
          <a:p>
            <a:endParaRPr lang="en-US" dirty="0"/>
          </a:p>
          <a:p>
            <a:r>
              <a:rPr lang="en-US" dirty="0"/>
              <a:t>Another possible solution is a policy proposal called “ID and Tax.” </a:t>
            </a:r>
          </a:p>
        </p:txBody>
      </p:sp>
    </p:spTree>
    <p:extLst>
      <p:ext uri="{BB962C8B-B14F-4D97-AF65-F5344CB8AC3E}">
        <p14:creationId xmlns:p14="http://schemas.microsoft.com/office/powerpoint/2010/main" val="2539877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9E714DFE-47BB-4683-5137-51D7BF104D90}"/>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019D292E-B152-E397-9371-0838E054A6DC}"/>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Workforce Training and Education</a:t>
            </a:r>
          </a:p>
        </p:txBody>
      </p:sp>
      <p:sp>
        <p:nvSpPr>
          <p:cNvPr id="7" name="Content Placeholder 2">
            <a:extLst>
              <a:ext uri="{FF2B5EF4-FFF2-40B4-BE49-F238E27FC236}">
                <a16:creationId xmlns:a16="http://schemas.microsoft.com/office/drawing/2014/main" id="{7AEA3824-3C1B-ADFF-DD2B-42E0E6F6A5FF}"/>
              </a:ext>
            </a:extLst>
          </p:cNvPr>
          <p:cNvSpPr>
            <a:spLocks noGrp="1"/>
          </p:cNvSpPr>
          <p:nvPr>
            <p:ph idx="1"/>
          </p:nvPr>
        </p:nvSpPr>
        <p:spPr>
          <a:xfrm>
            <a:off x="830424" y="1744824"/>
            <a:ext cx="9739715" cy="4305120"/>
          </a:xfrm>
        </p:spPr>
        <p:txBody>
          <a:bodyPr>
            <a:noAutofit/>
          </a:bodyPr>
          <a:lstStyle/>
          <a:p>
            <a:r>
              <a:rPr lang="en-US" dirty="0"/>
              <a:t>Support Vocational Schools — Employers should actively support education reform bills that enable private companies to establish their own vocational schools.</a:t>
            </a:r>
          </a:p>
          <a:p>
            <a:endParaRPr lang="en-US" dirty="0"/>
          </a:p>
          <a:p>
            <a:r>
              <a:rPr lang="en-US" dirty="0"/>
              <a:t>Engage Families and Students About Construction Careers —Engaging families early to highlight the benefits of careers in this industry .</a:t>
            </a:r>
          </a:p>
          <a:p>
            <a:pPr marL="0" indent="0">
              <a:buNone/>
            </a:pPr>
            <a:endParaRPr lang="en-US" dirty="0"/>
          </a:p>
        </p:txBody>
      </p:sp>
    </p:spTree>
    <p:extLst>
      <p:ext uri="{BB962C8B-B14F-4D97-AF65-F5344CB8AC3E}">
        <p14:creationId xmlns:p14="http://schemas.microsoft.com/office/powerpoint/2010/main" val="3820694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7551CA1E-70F5-40C8-9190-A8D10A58E789}"/>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A2D3CEA7-0836-3BB0-9961-03D78728C45C}"/>
              </a:ext>
            </a:extLst>
          </p:cNvPr>
          <p:cNvSpPr txBox="1">
            <a:spLocks/>
          </p:cNvSpPr>
          <p:nvPr/>
        </p:nvSpPr>
        <p:spPr>
          <a:xfrm>
            <a:off x="830424" y="654557"/>
            <a:ext cx="9642646" cy="7292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400" dirty="0"/>
              <a:t>Recommendations</a:t>
            </a:r>
          </a:p>
        </p:txBody>
      </p:sp>
      <p:sp>
        <p:nvSpPr>
          <p:cNvPr id="7" name="Content Placeholder 2">
            <a:extLst>
              <a:ext uri="{FF2B5EF4-FFF2-40B4-BE49-F238E27FC236}">
                <a16:creationId xmlns:a16="http://schemas.microsoft.com/office/drawing/2014/main" id="{27EF8857-EBA1-8543-11FB-637273626F8E}"/>
              </a:ext>
            </a:extLst>
          </p:cNvPr>
          <p:cNvSpPr>
            <a:spLocks noGrp="1"/>
          </p:cNvSpPr>
          <p:nvPr>
            <p:ph idx="1"/>
          </p:nvPr>
        </p:nvSpPr>
        <p:spPr>
          <a:xfrm>
            <a:off x="830424" y="1744824"/>
            <a:ext cx="9739715" cy="4305120"/>
          </a:xfrm>
        </p:spPr>
        <p:txBody>
          <a:bodyPr>
            <a:noAutofit/>
          </a:bodyPr>
          <a:lstStyle/>
          <a:p>
            <a:r>
              <a:rPr lang="en-US" dirty="0"/>
              <a:t>Promote Stability and Diversity in the Construction Industry Corporate Culture.</a:t>
            </a:r>
          </a:p>
          <a:p>
            <a:endParaRPr lang="en-US" dirty="0"/>
          </a:p>
          <a:p>
            <a:r>
              <a:rPr lang="en-US" dirty="0"/>
              <a:t>Establish Legal Pathways for Migrants: A Construction Visa.</a:t>
            </a:r>
          </a:p>
          <a:p>
            <a:endParaRPr lang="en-US" dirty="0"/>
          </a:p>
          <a:p>
            <a:r>
              <a:rPr lang="en-US" dirty="0"/>
              <a:t>Improve Border Infrastructure.</a:t>
            </a:r>
          </a:p>
          <a:p>
            <a:endParaRPr lang="en-US" dirty="0"/>
          </a:p>
          <a:p>
            <a:r>
              <a:rPr lang="en-US" dirty="0"/>
              <a:t>Target Workforce Training and Development</a:t>
            </a:r>
          </a:p>
          <a:p>
            <a:endParaRPr lang="en-US" dirty="0"/>
          </a:p>
          <a:p>
            <a:endParaRPr lang="en-US" dirty="0"/>
          </a:p>
        </p:txBody>
      </p:sp>
    </p:spTree>
    <p:extLst>
      <p:ext uri="{BB962C8B-B14F-4D97-AF65-F5344CB8AC3E}">
        <p14:creationId xmlns:p14="http://schemas.microsoft.com/office/powerpoint/2010/main" val="2333910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2466-80B9-E283-D250-052C20BAF462}"/>
              </a:ext>
            </a:extLst>
          </p:cNvPr>
          <p:cNvSpPr>
            <a:spLocks noGrp="1"/>
          </p:cNvSpPr>
          <p:nvPr>
            <p:ph type="ctrTitle"/>
          </p:nvPr>
        </p:nvSpPr>
        <p:spPr/>
        <p:txBody>
          <a:bodyPr>
            <a:normAutofit/>
          </a:bodyPr>
          <a:lstStyle/>
          <a:p>
            <a:r>
              <a:rPr lang="en-US" sz="5000" dirty="0"/>
              <a:t>Boost US Construction Workforce by Employing More Immigrant Labor</a:t>
            </a:r>
            <a:endParaRPr lang="en-US" sz="5000" b="1" dirty="0">
              <a:solidFill>
                <a:schemeClr val="bg1"/>
              </a:solidFill>
              <a:latin typeface="Times New Roman" panose="02020603050405020304" pitchFamily="18" charset="0"/>
              <a:ea typeface="Roboto" panose="02000000000000000000" pitchFamily="2" charset="0"/>
              <a:cs typeface="Times New Roman" panose="02020603050405020304" pitchFamily="18" charset="0"/>
            </a:endParaRPr>
          </a:p>
        </p:txBody>
      </p:sp>
      <p:sp>
        <p:nvSpPr>
          <p:cNvPr id="3" name="Subtitle 2">
            <a:extLst>
              <a:ext uri="{FF2B5EF4-FFF2-40B4-BE49-F238E27FC236}">
                <a16:creationId xmlns:a16="http://schemas.microsoft.com/office/drawing/2014/main" id="{C58A0C5D-FBAB-0FEF-500D-7719011C81BD}"/>
              </a:ext>
            </a:extLst>
          </p:cNvPr>
          <p:cNvSpPr>
            <a:spLocks noGrp="1"/>
          </p:cNvSpPr>
          <p:nvPr>
            <p:ph type="subTitle" idx="1"/>
          </p:nvPr>
        </p:nvSpPr>
        <p:spPr>
          <a:xfrm>
            <a:off x="1682496" y="4534726"/>
            <a:ext cx="9144000" cy="1655762"/>
          </a:xfrm>
        </p:spPr>
        <p:txBody>
          <a:bodyPr>
            <a:normAutofit/>
          </a:bodyPr>
          <a:lstStyle/>
          <a:p>
            <a:pPr algn="r"/>
            <a:r>
              <a:rPr lang="en-US" sz="3200" dirty="0">
                <a:solidFill>
                  <a:schemeClr val="bg1"/>
                </a:solidFill>
                <a:latin typeface="Roboto" panose="02000000000000000000" pitchFamily="2" charset="0"/>
                <a:ea typeface="Roboto" panose="02000000000000000000" pitchFamily="2" charset="0"/>
                <a:cs typeface="Roboto" panose="02000000000000000000" pitchFamily="2" charset="0"/>
              </a:rPr>
              <a:t>Dr. Tony Payan</a:t>
            </a:r>
          </a:p>
          <a:p>
            <a:r>
              <a:rPr lang="en-US" sz="3200" dirty="0">
                <a:solidFill>
                  <a:schemeClr val="bg1"/>
                </a:solidFill>
                <a:latin typeface="Roboto" panose="02000000000000000000" pitchFamily="2" charset="0"/>
                <a:ea typeface="Roboto" panose="02000000000000000000" pitchFamily="2" charset="0"/>
                <a:cs typeface="Roboto" panose="02000000000000000000" pitchFamily="2" charset="0"/>
              </a:rPr>
              <a:t>						January 16, 2025</a:t>
            </a:r>
          </a:p>
        </p:txBody>
      </p:sp>
    </p:spTree>
    <p:extLst>
      <p:ext uri="{BB962C8B-B14F-4D97-AF65-F5344CB8AC3E}">
        <p14:creationId xmlns:p14="http://schemas.microsoft.com/office/powerpoint/2010/main" val="3646927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933323"/>
          </a:xfrm>
        </p:spPr>
        <p:txBody>
          <a:bodyPr>
            <a:normAutofit/>
          </a:bodyPr>
          <a:lstStyle/>
          <a:p>
            <a:r>
              <a:rPr lang="en-US" sz="4000" dirty="0"/>
              <a:t>Conclusions</a:t>
            </a:r>
          </a:p>
        </p:txBody>
      </p:sp>
      <p:sp>
        <p:nvSpPr>
          <p:cNvPr id="7" name="Content Placeholder 2"/>
          <p:cNvSpPr>
            <a:spLocks noGrp="1"/>
          </p:cNvSpPr>
          <p:nvPr>
            <p:ph idx="1"/>
          </p:nvPr>
        </p:nvSpPr>
        <p:spPr>
          <a:xfrm>
            <a:off x="1039033" y="1699735"/>
            <a:ext cx="8946541" cy="4164617"/>
          </a:xfrm>
        </p:spPr>
        <p:txBody>
          <a:bodyPr>
            <a:noAutofit/>
          </a:bodyPr>
          <a:lstStyle/>
          <a:p>
            <a:pPr marL="0" indent="0" algn="just">
              <a:buNone/>
            </a:pPr>
            <a:r>
              <a:rPr lang="en-US" sz="2800" dirty="0"/>
              <a:t>Construction companies must lead the charge for immigration reform and workforce development, advocating for policies that support a robust and equitable labor market and creating a corporate culture that embraces diversity.</a:t>
            </a:r>
          </a:p>
          <a:p>
            <a:pPr marL="0" indent="0" algn="just">
              <a:buNone/>
            </a:pPr>
            <a:endParaRPr lang="en-US" sz="2800" dirty="0"/>
          </a:p>
          <a:p>
            <a:pPr marL="0" indent="0" algn="just">
              <a:buNone/>
            </a:pPr>
            <a:r>
              <a:rPr lang="en-US" sz="2800" dirty="0"/>
              <a:t>An immigration policy change should include a national ID system for immigrants and full reinstatement of DACA provisions would significantly reduce the country’s labor shortage</a:t>
            </a:r>
          </a:p>
        </p:txBody>
      </p:sp>
    </p:spTree>
    <p:extLst>
      <p:ext uri="{BB962C8B-B14F-4D97-AF65-F5344CB8AC3E}">
        <p14:creationId xmlns:p14="http://schemas.microsoft.com/office/powerpoint/2010/main" val="310797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26C7B487-7653-DE5F-95F1-CD557485A206}"/>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AA493273-B9CA-95A8-CB5E-7594200506BA}"/>
              </a:ext>
            </a:extLst>
          </p:cNvPr>
          <p:cNvSpPr>
            <a:spLocks noGrp="1"/>
          </p:cNvSpPr>
          <p:nvPr>
            <p:ph type="title"/>
          </p:nvPr>
        </p:nvSpPr>
        <p:spPr>
          <a:xfrm>
            <a:off x="838200" y="365125"/>
            <a:ext cx="10515600" cy="933323"/>
          </a:xfrm>
        </p:spPr>
        <p:txBody>
          <a:bodyPr>
            <a:normAutofit/>
          </a:bodyPr>
          <a:lstStyle/>
          <a:p>
            <a:r>
              <a:rPr lang="en-US" sz="4000" dirty="0"/>
              <a:t>Conclusions</a:t>
            </a:r>
          </a:p>
        </p:txBody>
      </p:sp>
      <p:sp>
        <p:nvSpPr>
          <p:cNvPr id="7" name="Content Placeholder 2">
            <a:extLst>
              <a:ext uri="{FF2B5EF4-FFF2-40B4-BE49-F238E27FC236}">
                <a16:creationId xmlns:a16="http://schemas.microsoft.com/office/drawing/2014/main" id="{948F2C1E-E58B-D2C7-1F8D-8A0BAB8731EB}"/>
              </a:ext>
            </a:extLst>
          </p:cNvPr>
          <p:cNvSpPr>
            <a:spLocks noGrp="1"/>
          </p:cNvSpPr>
          <p:nvPr>
            <p:ph idx="1"/>
          </p:nvPr>
        </p:nvSpPr>
        <p:spPr>
          <a:xfrm>
            <a:off x="1039033" y="1699735"/>
            <a:ext cx="8946541" cy="4164617"/>
          </a:xfrm>
        </p:spPr>
        <p:txBody>
          <a:bodyPr>
            <a:noAutofit/>
          </a:bodyPr>
          <a:lstStyle/>
          <a:p>
            <a:pPr marL="0" indent="0" algn="just">
              <a:buNone/>
            </a:pPr>
            <a:r>
              <a:rPr lang="en-US" sz="2800" dirty="0"/>
              <a:t>Educational reform to enhance K-12 training in construction skills and increase industry engagement in schools can significantly strengthen this strategic sector.</a:t>
            </a:r>
          </a:p>
          <a:p>
            <a:pPr marL="0" indent="0" algn="just">
              <a:buNone/>
            </a:pPr>
            <a:endParaRPr lang="en-US" sz="2800" dirty="0"/>
          </a:p>
          <a:p>
            <a:pPr marL="0" indent="0" algn="just">
              <a:buNone/>
            </a:pPr>
            <a:r>
              <a:rPr lang="en-US" sz="2800" dirty="0"/>
              <a:t>A limited-term visa for Mexican and Central American construction workers would allow them to legally work in the U.S. and return home after the visa period.</a:t>
            </a:r>
          </a:p>
        </p:txBody>
      </p:sp>
    </p:spTree>
    <p:extLst>
      <p:ext uri="{BB962C8B-B14F-4D97-AF65-F5344CB8AC3E}">
        <p14:creationId xmlns:p14="http://schemas.microsoft.com/office/powerpoint/2010/main" val="7235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3444ADB-6FAB-FEDD-7FB8-132BF9C52E65}"/>
              </a:ext>
            </a:extLst>
          </p:cNvPr>
          <p:cNvSpPr>
            <a:spLocks noGrp="1"/>
          </p:cNvSpPr>
          <p:nvPr>
            <p:ph type="title"/>
          </p:nvPr>
        </p:nvSpPr>
        <p:spPr>
          <a:xfrm>
            <a:off x="1571244" y="570313"/>
            <a:ext cx="8383199" cy="728136"/>
          </a:xfrm>
        </p:spPr>
        <p:txBody>
          <a:bodyPr>
            <a:normAutofit/>
          </a:bodyPr>
          <a:lstStyle/>
          <a:p>
            <a:pPr algn="l"/>
            <a:r>
              <a:rPr lang="en-US" sz="4000" dirty="0"/>
              <a:t>Introduction</a:t>
            </a:r>
          </a:p>
        </p:txBody>
      </p:sp>
      <p:sp>
        <p:nvSpPr>
          <p:cNvPr id="8" name="Content Placeholder 2">
            <a:extLst>
              <a:ext uri="{FF2B5EF4-FFF2-40B4-BE49-F238E27FC236}">
                <a16:creationId xmlns:a16="http://schemas.microsoft.com/office/drawing/2014/main" id="{5BD3B4C3-912E-A549-9C0D-28221BB58F81}"/>
              </a:ext>
            </a:extLst>
          </p:cNvPr>
          <p:cNvSpPr>
            <a:spLocks noGrp="1"/>
          </p:cNvSpPr>
          <p:nvPr>
            <p:ph idx="1"/>
          </p:nvPr>
        </p:nvSpPr>
        <p:spPr>
          <a:xfrm>
            <a:off x="1252267" y="1603988"/>
            <a:ext cx="9316496" cy="4424671"/>
          </a:xfrm>
        </p:spPr>
        <p:txBody>
          <a:bodyPr>
            <a:normAutofit/>
          </a:bodyPr>
          <a:lstStyle/>
          <a:p>
            <a:pPr lvl="1">
              <a:buFont typeface="Wingdings" pitchFamily="2" charset="2"/>
              <a:buChar char="à"/>
            </a:pPr>
            <a:r>
              <a:rPr lang="en-US" sz="3000" dirty="0"/>
              <a:t> The construction industry is a major pillar of the U.S. economy.</a:t>
            </a:r>
          </a:p>
          <a:p>
            <a:pPr lvl="1">
              <a:buFont typeface="Wingdings" pitchFamily="2" charset="2"/>
              <a:buChar char="à"/>
            </a:pPr>
            <a:endParaRPr lang="en-US" sz="3000" dirty="0"/>
          </a:p>
          <a:p>
            <a:pPr lvl="1">
              <a:buFont typeface="Wingdings" pitchFamily="2" charset="2"/>
              <a:buChar char="à"/>
            </a:pPr>
            <a:r>
              <a:rPr lang="en-US" sz="3000" dirty="0"/>
              <a:t>The industry contributed approximately 4.4% of the national gross domestic product in 2023.</a:t>
            </a:r>
          </a:p>
          <a:p>
            <a:pPr lvl="1">
              <a:buFont typeface="Wingdings" pitchFamily="2" charset="2"/>
              <a:buChar char="à"/>
            </a:pPr>
            <a:endParaRPr lang="en-US" sz="3000" dirty="0"/>
          </a:p>
          <a:p>
            <a:pPr lvl="1">
              <a:buFont typeface="Wingdings" pitchFamily="2" charset="2"/>
              <a:buChar char="à"/>
            </a:pPr>
            <a:r>
              <a:rPr lang="en-US" sz="3000" dirty="0"/>
              <a:t>It faces a severe labor shortage stemming from an aging workforce, lower birth rates, and decreased immigration.</a:t>
            </a:r>
          </a:p>
        </p:txBody>
      </p:sp>
    </p:spTree>
    <p:extLst>
      <p:ext uri="{BB962C8B-B14F-4D97-AF65-F5344CB8AC3E}">
        <p14:creationId xmlns:p14="http://schemas.microsoft.com/office/powerpoint/2010/main" val="3648909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B74981BA-2049-86BD-5E72-15DD0869C0E2}"/>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F19C3657-13A8-B825-5D2C-1BBE003B0A2B}"/>
              </a:ext>
            </a:extLst>
          </p:cNvPr>
          <p:cNvSpPr>
            <a:spLocks noGrp="1"/>
          </p:cNvSpPr>
          <p:nvPr>
            <p:ph type="title"/>
          </p:nvPr>
        </p:nvSpPr>
        <p:spPr>
          <a:xfrm>
            <a:off x="1571244" y="570313"/>
            <a:ext cx="8383199" cy="728136"/>
          </a:xfrm>
        </p:spPr>
        <p:txBody>
          <a:bodyPr>
            <a:normAutofit/>
          </a:bodyPr>
          <a:lstStyle/>
          <a:p>
            <a:pPr algn="l"/>
            <a:r>
              <a:rPr lang="en-US" sz="4000" dirty="0"/>
              <a:t>Introduction</a:t>
            </a:r>
          </a:p>
        </p:txBody>
      </p:sp>
      <p:sp>
        <p:nvSpPr>
          <p:cNvPr id="8" name="Content Placeholder 2">
            <a:extLst>
              <a:ext uri="{FF2B5EF4-FFF2-40B4-BE49-F238E27FC236}">
                <a16:creationId xmlns:a16="http://schemas.microsoft.com/office/drawing/2014/main" id="{F8BA19CA-D495-13D6-29D2-6B8F890E93F1}"/>
              </a:ext>
            </a:extLst>
          </p:cNvPr>
          <p:cNvSpPr>
            <a:spLocks noGrp="1"/>
          </p:cNvSpPr>
          <p:nvPr>
            <p:ph idx="1"/>
          </p:nvPr>
        </p:nvSpPr>
        <p:spPr>
          <a:xfrm>
            <a:off x="1326695" y="1614622"/>
            <a:ext cx="9284598" cy="4520364"/>
          </a:xfrm>
        </p:spPr>
        <p:txBody>
          <a:bodyPr>
            <a:normAutofit/>
          </a:bodyPr>
          <a:lstStyle/>
          <a:p>
            <a:pPr lvl="1">
              <a:buFont typeface="Wingdings" pitchFamily="2" charset="2"/>
              <a:buChar char="à"/>
            </a:pPr>
            <a:r>
              <a:rPr lang="en-US" sz="3000" dirty="0"/>
              <a:t> Over 40% of the current construction workforce is expected to retire within the next decade.</a:t>
            </a:r>
          </a:p>
          <a:p>
            <a:pPr lvl="1">
              <a:buFont typeface="Wingdings" pitchFamily="2" charset="2"/>
              <a:buChar char="à"/>
            </a:pPr>
            <a:endParaRPr lang="en-US" sz="3000" dirty="0"/>
          </a:p>
          <a:p>
            <a:pPr lvl="1">
              <a:buFont typeface="Wingdings" pitchFamily="2" charset="2"/>
              <a:buChar char="à"/>
            </a:pPr>
            <a:r>
              <a:rPr lang="en-US" sz="3000" dirty="0"/>
              <a:t>Recent policy changes, such as the Infrastructure Investment and Jobs Act of 2021, (also known as the Bipartisan Infrastructure Law), may further intensify the pressure on the construction industry.</a:t>
            </a:r>
          </a:p>
        </p:txBody>
      </p:sp>
    </p:spTree>
    <p:extLst>
      <p:ext uri="{BB962C8B-B14F-4D97-AF65-F5344CB8AC3E}">
        <p14:creationId xmlns:p14="http://schemas.microsoft.com/office/powerpoint/2010/main" val="260490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C8C9C949-2E5A-6312-BAF3-4E744896A03F}"/>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8D9553E9-424C-4010-6261-ABE151901FB2}"/>
              </a:ext>
            </a:extLst>
          </p:cNvPr>
          <p:cNvSpPr>
            <a:spLocks noGrp="1"/>
          </p:cNvSpPr>
          <p:nvPr>
            <p:ph type="title"/>
          </p:nvPr>
        </p:nvSpPr>
        <p:spPr>
          <a:xfrm>
            <a:off x="1571244" y="570313"/>
            <a:ext cx="8383199" cy="728136"/>
          </a:xfrm>
        </p:spPr>
        <p:txBody>
          <a:bodyPr>
            <a:normAutofit/>
          </a:bodyPr>
          <a:lstStyle/>
          <a:p>
            <a:pPr algn="l"/>
            <a:r>
              <a:rPr lang="en-US" sz="4000" dirty="0"/>
              <a:t>National Labor Shortage</a:t>
            </a:r>
          </a:p>
        </p:txBody>
      </p:sp>
      <p:sp>
        <p:nvSpPr>
          <p:cNvPr id="8" name="Content Placeholder 2">
            <a:extLst>
              <a:ext uri="{FF2B5EF4-FFF2-40B4-BE49-F238E27FC236}">
                <a16:creationId xmlns:a16="http://schemas.microsoft.com/office/drawing/2014/main" id="{4B0C7CB4-DB52-B149-CCBB-99C652F8E65F}"/>
              </a:ext>
            </a:extLst>
          </p:cNvPr>
          <p:cNvSpPr>
            <a:spLocks noGrp="1"/>
          </p:cNvSpPr>
          <p:nvPr>
            <p:ph idx="1"/>
          </p:nvPr>
        </p:nvSpPr>
        <p:spPr>
          <a:xfrm>
            <a:off x="1306614" y="1593356"/>
            <a:ext cx="8912458" cy="4456569"/>
          </a:xfrm>
        </p:spPr>
        <p:txBody>
          <a:bodyPr>
            <a:normAutofit/>
          </a:bodyPr>
          <a:lstStyle/>
          <a:p>
            <a:pPr lvl="1">
              <a:buFont typeface="Wingdings" pitchFamily="2" charset="2"/>
              <a:buChar char="à"/>
            </a:pPr>
            <a:r>
              <a:rPr lang="en-US" sz="3000" dirty="0"/>
              <a:t> In 2023, there were 9.3 million job vacancies in the U.S.</a:t>
            </a:r>
          </a:p>
          <a:p>
            <a:pPr lvl="1">
              <a:buFont typeface="Wingdings" pitchFamily="2" charset="2"/>
              <a:buChar char="à"/>
            </a:pPr>
            <a:endParaRPr lang="en-US" sz="3000" dirty="0"/>
          </a:p>
          <a:p>
            <a:pPr lvl="1">
              <a:buFont typeface="Wingdings" pitchFamily="2" charset="2"/>
              <a:buChar char="à"/>
            </a:pPr>
            <a:r>
              <a:rPr lang="en-US" sz="3000" dirty="0"/>
              <a:t>Even with 100% workforce participation of unemployed workers, 3.2 million jobs would remain unfilled.</a:t>
            </a:r>
          </a:p>
        </p:txBody>
      </p:sp>
    </p:spTree>
    <p:extLst>
      <p:ext uri="{BB962C8B-B14F-4D97-AF65-F5344CB8AC3E}">
        <p14:creationId xmlns:p14="http://schemas.microsoft.com/office/powerpoint/2010/main" val="3132571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88869B83-A81A-F82A-B47E-D9307ACD8F65}"/>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35937BB0-175C-6C2F-EB00-684C8F428DC3}"/>
              </a:ext>
            </a:extLst>
          </p:cNvPr>
          <p:cNvSpPr>
            <a:spLocks noGrp="1"/>
          </p:cNvSpPr>
          <p:nvPr>
            <p:ph type="title"/>
          </p:nvPr>
        </p:nvSpPr>
        <p:spPr>
          <a:xfrm>
            <a:off x="1135912" y="2367215"/>
            <a:ext cx="9920176" cy="728136"/>
          </a:xfrm>
        </p:spPr>
        <p:txBody>
          <a:bodyPr>
            <a:normAutofit fontScale="90000"/>
          </a:bodyPr>
          <a:lstStyle/>
          <a:p>
            <a:pPr algn="l"/>
            <a:r>
              <a:rPr lang="en-US" sz="4000" b="1" dirty="0"/>
              <a:t>Role of Immigrants in the Construction Workforce</a:t>
            </a:r>
          </a:p>
        </p:txBody>
      </p:sp>
    </p:spTree>
    <p:extLst>
      <p:ext uri="{BB962C8B-B14F-4D97-AF65-F5344CB8AC3E}">
        <p14:creationId xmlns:p14="http://schemas.microsoft.com/office/powerpoint/2010/main" val="763255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416AF7B0-12CA-219C-C26E-B3732BA814E2}"/>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74601406-12C7-87BF-4BD8-D017DD91319D}"/>
              </a:ext>
            </a:extLst>
          </p:cNvPr>
          <p:cNvSpPr>
            <a:spLocks noGrp="1"/>
          </p:cNvSpPr>
          <p:nvPr>
            <p:ph type="title"/>
          </p:nvPr>
        </p:nvSpPr>
        <p:spPr>
          <a:xfrm>
            <a:off x="903768" y="570313"/>
            <a:ext cx="9920176" cy="728136"/>
          </a:xfrm>
        </p:spPr>
        <p:txBody>
          <a:bodyPr>
            <a:normAutofit fontScale="90000"/>
          </a:bodyPr>
          <a:lstStyle/>
          <a:p>
            <a:pPr algn="l"/>
            <a:r>
              <a:rPr lang="en-US" sz="4000" dirty="0"/>
              <a:t> Origin of Persons in the US Born in Other Countries, 1900 and 2020</a:t>
            </a:r>
          </a:p>
        </p:txBody>
      </p:sp>
      <p:pic>
        <p:nvPicPr>
          <p:cNvPr id="2" name="Picture 1">
            <a:extLst>
              <a:ext uri="{FF2B5EF4-FFF2-40B4-BE49-F238E27FC236}">
                <a16:creationId xmlns:a16="http://schemas.microsoft.com/office/drawing/2014/main" id="{947DBB02-5A60-EB26-F5A2-B8B1D66FDD72}"/>
              </a:ext>
            </a:extLst>
          </p:cNvPr>
          <p:cNvPicPr>
            <a:picLocks noChangeAspect="1"/>
          </p:cNvPicPr>
          <p:nvPr/>
        </p:nvPicPr>
        <p:blipFill>
          <a:blip r:embed="rId4"/>
          <a:stretch>
            <a:fillRect/>
          </a:stretch>
        </p:blipFill>
        <p:spPr>
          <a:xfrm>
            <a:off x="457198" y="1394146"/>
            <a:ext cx="11511517" cy="4544020"/>
          </a:xfrm>
          <a:prstGeom prst="rect">
            <a:avLst/>
          </a:prstGeom>
        </p:spPr>
      </p:pic>
      <p:sp>
        <p:nvSpPr>
          <p:cNvPr id="5" name="TextBox 4">
            <a:extLst>
              <a:ext uri="{FF2B5EF4-FFF2-40B4-BE49-F238E27FC236}">
                <a16:creationId xmlns:a16="http://schemas.microsoft.com/office/drawing/2014/main" id="{F9B6693D-DFC0-14BF-2CC9-25C11F5DAAE4}"/>
              </a:ext>
            </a:extLst>
          </p:cNvPr>
          <p:cNvSpPr txBox="1"/>
          <p:nvPr/>
        </p:nvSpPr>
        <p:spPr>
          <a:xfrm>
            <a:off x="903767" y="5656521"/>
            <a:ext cx="2966484" cy="369332"/>
          </a:xfrm>
          <a:prstGeom prst="rect">
            <a:avLst/>
          </a:prstGeom>
          <a:noFill/>
        </p:spPr>
        <p:txBody>
          <a:bodyPr wrap="square" rtlCol="0">
            <a:spAutoFit/>
          </a:bodyPr>
          <a:lstStyle/>
          <a:p>
            <a:r>
              <a:rPr lang="en-US" dirty="0"/>
              <a:t>Source: U.S. Census Bureau</a:t>
            </a:r>
          </a:p>
        </p:txBody>
      </p:sp>
    </p:spTree>
    <p:extLst>
      <p:ext uri="{BB962C8B-B14F-4D97-AF65-F5344CB8AC3E}">
        <p14:creationId xmlns:p14="http://schemas.microsoft.com/office/powerpoint/2010/main" val="1353339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CE45F89F-456A-32E4-70E4-571EE68630EA}"/>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19ACCAEA-51C1-EE3A-EA9A-3A86F77D66C1}"/>
              </a:ext>
            </a:extLst>
          </p:cNvPr>
          <p:cNvSpPr>
            <a:spLocks noGrp="1"/>
          </p:cNvSpPr>
          <p:nvPr>
            <p:ph type="title"/>
          </p:nvPr>
        </p:nvSpPr>
        <p:spPr>
          <a:xfrm>
            <a:off x="856998" y="570313"/>
            <a:ext cx="9626704" cy="728136"/>
          </a:xfrm>
        </p:spPr>
        <p:txBody>
          <a:bodyPr>
            <a:normAutofit fontScale="90000"/>
          </a:bodyPr>
          <a:lstStyle/>
          <a:p>
            <a:pPr algn="l"/>
            <a:r>
              <a:rPr lang="en-US" sz="4000" dirty="0"/>
              <a:t>Race and Ethnicity Changes in the US, 1960–2060</a:t>
            </a:r>
          </a:p>
        </p:txBody>
      </p:sp>
      <p:pic>
        <p:nvPicPr>
          <p:cNvPr id="2" name="Picture 1">
            <a:extLst>
              <a:ext uri="{FF2B5EF4-FFF2-40B4-BE49-F238E27FC236}">
                <a16:creationId xmlns:a16="http://schemas.microsoft.com/office/drawing/2014/main" id="{BD289F2F-31EA-E875-0EEA-FF7182BAA4FF}"/>
              </a:ext>
            </a:extLst>
          </p:cNvPr>
          <p:cNvPicPr>
            <a:picLocks noChangeAspect="1"/>
          </p:cNvPicPr>
          <p:nvPr/>
        </p:nvPicPr>
        <p:blipFill>
          <a:blip r:embed="rId4"/>
          <a:stretch>
            <a:fillRect/>
          </a:stretch>
        </p:blipFill>
        <p:spPr>
          <a:xfrm>
            <a:off x="856997" y="1573618"/>
            <a:ext cx="10478005" cy="4359349"/>
          </a:xfrm>
          <a:prstGeom prst="rect">
            <a:avLst/>
          </a:prstGeom>
        </p:spPr>
      </p:pic>
      <p:sp>
        <p:nvSpPr>
          <p:cNvPr id="5" name="TextBox 4">
            <a:extLst>
              <a:ext uri="{FF2B5EF4-FFF2-40B4-BE49-F238E27FC236}">
                <a16:creationId xmlns:a16="http://schemas.microsoft.com/office/drawing/2014/main" id="{091A920A-980A-57E4-071F-6144CEAE06ED}"/>
              </a:ext>
            </a:extLst>
          </p:cNvPr>
          <p:cNvSpPr txBox="1"/>
          <p:nvPr/>
        </p:nvSpPr>
        <p:spPr>
          <a:xfrm>
            <a:off x="903766" y="5996765"/>
            <a:ext cx="6305107" cy="369332"/>
          </a:xfrm>
          <a:prstGeom prst="rect">
            <a:avLst/>
          </a:prstGeom>
          <a:noFill/>
        </p:spPr>
        <p:txBody>
          <a:bodyPr wrap="square" rtlCol="0">
            <a:spAutoFit/>
          </a:bodyPr>
          <a:lstStyle/>
          <a:p>
            <a:r>
              <a:rPr lang="en-US" dirty="0"/>
              <a:t>Source: Paul Taylor, “The Next America,” Pew Research Center.</a:t>
            </a:r>
          </a:p>
        </p:txBody>
      </p:sp>
    </p:spTree>
    <p:extLst>
      <p:ext uri="{BB962C8B-B14F-4D97-AF65-F5344CB8AC3E}">
        <p14:creationId xmlns:p14="http://schemas.microsoft.com/office/powerpoint/2010/main" val="2709994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65E393E-433B-776E-EAE5-3501392E7E2A}"/>
              </a:ext>
            </a:extLst>
          </p:cNvPr>
          <p:cNvSpPr>
            <a:spLocks noGrp="1"/>
          </p:cNvSpPr>
          <p:nvPr>
            <p:ph type="title"/>
          </p:nvPr>
        </p:nvSpPr>
        <p:spPr>
          <a:xfrm>
            <a:off x="876693" y="741391"/>
            <a:ext cx="3455821" cy="1616203"/>
          </a:xfrm>
        </p:spPr>
        <p:txBody>
          <a:bodyPr vert="horz" lIns="91440" tIns="45720" rIns="91440" bIns="45720" rtlCol="0" anchor="b">
            <a:normAutofit/>
          </a:bodyPr>
          <a:lstStyle/>
          <a:p>
            <a:r>
              <a:rPr lang="en-US" sz="3200" kern="1200" dirty="0">
                <a:solidFill>
                  <a:schemeClr val="tx1"/>
                </a:solidFill>
                <a:latin typeface="+mj-lt"/>
                <a:ea typeface="+mj-ea"/>
                <a:cs typeface="+mj-cs"/>
              </a:rPr>
              <a:t>Labor Force by Race and Ethnicity, 2022</a:t>
            </a:r>
          </a:p>
        </p:txBody>
      </p:sp>
      <p:sp>
        <p:nvSpPr>
          <p:cNvPr id="5" name="Content Placeholder 2">
            <a:extLst>
              <a:ext uri="{FF2B5EF4-FFF2-40B4-BE49-F238E27FC236}">
                <a16:creationId xmlns:a16="http://schemas.microsoft.com/office/drawing/2014/main" id="{89770755-7AE4-6E61-2100-04E70C35395A}"/>
              </a:ext>
            </a:extLst>
          </p:cNvPr>
          <p:cNvSpPr>
            <a:spLocks noGrp="1"/>
          </p:cNvSpPr>
          <p:nvPr>
            <p:ph idx="1"/>
          </p:nvPr>
        </p:nvSpPr>
        <p:spPr>
          <a:xfrm>
            <a:off x="876693" y="2533476"/>
            <a:ext cx="3455821" cy="3447832"/>
          </a:xfrm>
        </p:spPr>
        <p:txBody>
          <a:bodyPr vert="horz" lIns="91440" tIns="45720" rIns="91440" bIns="45720" rtlCol="0" anchor="t">
            <a:normAutofit/>
          </a:bodyPr>
          <a:lstStyle/>
          <a:p>
            <a:r>
              <a:rPr lang="en-US" sz="2000" dirty="0"/>
              <a:t>In 2022, the National Association of Home Builders estimated that Hispanics represented 31.1% of the construction industry’s workforce despite representing just 18.7% of the workforce among all industries.</a:t>
            </a:r>
          </a:p>
        </p:txBody>
      </p:sp>
      <p:pic>
        <p:nvPicPr>
          <p:cNvPr id="7" name="Picture 6">
            <a:extLst>
              <a:ext uri="{FF2B5EF4-FFF2-40B4-BE49-F238E27FC236}">
                <a16:creationId xmlns:a16="http://schemas.microsoft.com/office/drawing/2014/main" id="{A9016FD5-5E95-69BA-1340-140F9686CDB1}"/>
              </a:ext>
            </a:extLst>
          </p:cNvPr>
          <p:cNvPicPr>
            <a:picLocks noChangeAspect="1"/>
          </p:cNvPicPr>
          <p:nvPr/>
        </p:nvPicPr>
        <p:blipFill>
          <a:blip r:embed="rId3"/>
          <a:stretch>
            <a:fillRect/>
          </a:stretch>
        </p:blipFill>
        <p:spPr>
          <a:xfrm>
            <a:off x="4731489" y="1484904"/>
            <a:ext cx="6836734" cy="4299207"/>
          </a:xfrm>
          <a:prstGeom prst="rect">
            <a:avLst/>
          </a:prstGeom>
        </p:spPr>
      </p:pic>
      <p:sp>
        <p:nvSpPr>
          <p:cNvPr id="8" name="TextBox 7">
            <a:extLst>
              <a:ext uri="{FF2B5EF4-FFF2-40B4-BE49-F238E27FC236}">
                <a16:creationId xmlns:a16="http://schemas.microsoft.com/office/drawing/2014/main" id="{98DF99F1-812B-D343-5C3E-D9C7A7EFD6C6}"/>
              </a:ext>
            </a:extLst>
          </p:cNvPr>
          <p:cNvSpPr txBox="1"/>
          <p:nvPr/>
        </p:nvSpPr>
        <p:spPr>
          <a:xfrm>
            <a:off x="4731489" y="5955221"/>
            <a:ext cx="4295555" cy="646331"/>
          </a:xfrm>
          <a:prstGeom prst="rect">
            <a:avLst/>
          </a:prstGeom>
          <a:noFill/>
        </p:spPr>
        <p:txBody>
          <a:bodyPr wrap="square" rtlCol="0">
            <a:spAutoFit/>
          </a:bodyPr>
          <a:lstStyle/>
          <a:p>
            <a:r>
              <a:rPr lang="en-US" dirty="0"/>
              <a:t>Source: </a:t>
            </a:r>
            <a:r>
              <a:rPr lang="en-US" b="0" i="0" dirty="0">
                <a:solidFill>
                  <a:srgbClr val="000000"/>
                </a:solidFill>
                <a:effectLst/>
                <a:latin typeface="Soehne Bush"/>
              </a:rPr>
              <a:t>Na Zhao, “One in Three Workers in Construction Is Hispanic,” Eye on Housing.</a:t>
            </a:r>
            <a:endParaRPr lang="en-US" dirty="0"/>
          </a:p>
        </p:txBody>
      </p:sp>
    </p:spTree>
    <p:extLst>
      <p:ext uri="{BB962C8B-B14F-4D97-AF65-F5344CB8AC3E}">
        <p14:creationId xmlns:p14="http://schemas.microsoft.com/office/powerpoint/2010/main" val="3944424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BE87C1A-624F-0748-BBF5-9980E00CA383}" vid="{169E1707-152D-3243-88B0-7BB3F5C2E0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PresentationTN visa 2024Final</Template>
  <TotalTime>9347</TotalTime>
  <Words>1082</Words>
  <Application>Microsoft Office PowerPoint</Application>
  <PresentationFormat>Widescreen</PresentationFormat>
  <Paragraphs>109</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Roboto</vt:lpstr>
      <vt:lpstr>Soehne Bush</vt:lpstr>
      <vt:lpstr>Times New Roman</vt:lpstr>
      <vt:lpstr>Wingdings</vt:lpstr>
      <vt:lpstr>Office Theme</vt:lpstr>
      <vt:lpstr>PowerPoint Presentation</vt:lpstr>
      <vt:lpstr>Boost US Construction Workforce by Employing More Immigrant Labor</vt:lpstr>
      <vt:lpstr>Introduction</vt:lpstr>
      <vt:lpstr>Introduction</vt:lpstr>
      <vt:lpstr>National Labor Shortage</vt:lpstr>
      <vt:lpstr>Role of Immigrants in the Construction Workforce</vt:lpstr>
      <vt:lpstr> Origin of Persons in the US Born in Other Countries, 1900 and 2020</vt:lpstr>
      <vt:lpstr>Race and Ethnicity Changes in the US, 1960–2060</vt:lpstr>
      <vt:lpstr>Labor Force by Race and Ethnicity,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Conclusions</vt:lpstr>
      <vt:lpstr>Conclusions</vt:lpstr>
    </vt:vector>
  </TitlesOfParts>
  <Company>Rice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 I Rodriguez-Sanchez</dc:creator>
  <cp:lastModifiedBy>Loui Olivas</cp:lastModifiedBy>
  <cp:revision>42</cp:revision>
  <cp:lastPrinted>2024-05-20T20:51:18Z</cp:lastPrinted>
  <dcterms:created xsi:type="dcterms:W3CDTF">2024-03-24T22:14:32Z</dcterms:created>
  <dcterms:modified xsi:type="dcterms:W3CDTF">2025-01-13T18:39:39Z</dcterms:modified>
</cp:coreProperties>
</file>